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9" r:id="rId3"/>
    <p:sldId id="260" r:id="rId4"/>
    <p:sldId id="264" r:id="rId5"/>
    <p:sldId id="257" r:id="rId6"/>
    <p:sldId id="265" r:id="rId7"/>
    <p:sldId id="266" r:id="rId8"/>
    <p:sldId id="262" r:id="rId9"/>
    <p:sldId id="258" r:id="rId10"/>
    <p:sldId id="261" r:id="rId11"/>
    <p:sldId id="267" r:id="rId12"/>
    <p:sldId id="269" r:id="rId13"/>
    <p:sldId id="270" r:id="rId14"/>
    <p:sldId id="263" r:id="rId15"/>
    <p:sldId id="271" r:id="rId16"/>
    <p:sldId id="268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-mpovalec" initials="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5AB98-999F-4D86-B20E-12CB9246320F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970A3-EEA5-43B1-AA22-31FC7019C0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8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Slika 11">
            <a:extLst>
              <a:ext uri="{FF2B5EF4-FFF2-40B4-BE49-F238E27FC236}">
                <a16:creationId xmlns:a16="http://schemas.microsoft.com/office/drawing/2014/main" id="{FD5C941B-6702-4F23-B64A-3099F5D1B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4C467360-91B6-41A7-B681-9F86D6889D20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val="159887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8779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1208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162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500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6925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6981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713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16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13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311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43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765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1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542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78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89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427C36-F168-403A-81C8-9EF2095CD801}" type="datetimeFigureOut">
              <a:rPr lang="hr-HR" smtClean="0"/>
              <a:pPr/>
              <a:t>19.8.2020.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2E8892-6A57-48D9-9805-ADF409D132E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CEEC7977-8F33-40C5-BA0B-F658692A548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BF47FEA0-E652-4729-9331-75ED8EA7CE5C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val="1863979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thaigoodview.com/node/44857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hyperlink" Target="https://fabiusmaximus.com/2016/01/26/us-biological-attack-on-ukraine-93425/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e-sfera.hr/dodatni-digitalni-sadrzaji/c98072ee-e440-4405-906a-fdb96bb5e88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ologycorner.com/APbiology/cellular/notes_cells2.html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hyperlink" Target="https://it.wikipedia.org/wiki/Sorbo_ciavardello" TargetMode="External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Sorbo_ciavardello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plysina_fistularis_(Yellow_tube_sponge).jpg" TargetMode="External"/><Relationship Id="rId13" Type="http://schemas.openxmlformats.org/officeDocument/2006/relationships/hyperlink" Target="http://nl.wikipedia.org/wiki/paardehaarwormen" TargetMode="External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5.jpeg"/><Relationship Id="rId17" Type="http://schemas.openxmlformats.org/officeDocument/2006/relationships/hyperlink" Target="http://ja.wikipedia.org/wiki/%E3%83%9F%E3%83%9F%E3%82%BA" TargetMode="External"/><Relationship Id="rId2" Type="http://schemas.openxmlformats.org/officeDocument/2006/relationships/image" Target="../media/image56.jpe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4.jpeg"/><Relationship Id="rId5" Type="http://schemas.openxmlformats.org/officeDocument/2006/relationships/image" Target="../media/image59.jpeg"/><Relationship Id="rId15" Type="http://schemas.openxmlformats.org/officeDocument/2006/relationships/image" Target="../media/image67.jpeg"/><Relationship Id="rId10" Type="http://schemas.openxmlformats.org/officeDocument/2006/relationships/image" Target="../media/image63.jpeg"/><Relationship Id="rId4" Type="http://schemas.openxmlformats.org/officeDocument/2006/relationships/image" Target="../media/image58.jpeg"/><Relationship Id="rId9" Type="http://schemas.openxmlformats.org/officeDocument/2006/relationships/image" Target="../media/image62.jpeg"/><Relationship Id="rId1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hyperlink" Target="http://nl.wikipedia.org/wiki/paardehaarworme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70.jpeg"/><Relationship Id="rId4" Type="http://schemas.openxmlformats.org/officeDocument/2006/relationships/hyperlink" Target="http://commons.wikimedia.org/wiki/File:Aplysina_fistularis_(Yellow_tube_sponge)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hyperlink" Target="http://ja.wikipedia.org/wiki/%E3%83%9F%E3%83%9F%E3%82%B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hyperlink" Target="https://www.e-sfera.hr/dodatni-digitalni-sadrzaji/c98072ee-e440-4405-906a-fdb96bb5e88e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Sorbo_ciavardello" TargetMode="External"/><Relationship Id="rId3" Type="http://schemas.openxmlformats.org/officeDocument/2006/relationships/image" Target="../media/image78.png"/><Relationship Id="rId7" Type="http://schemas.openxmlformats.org/officeDocument/2006/relationships/image" Target="../media/image81.jpeg"/><Relationship Id="rId2" Type="http://schemas.openxmlformats.org/officeDocument/2006/relationships/hyperlink" Target="https://www.e-sfera.hr/dodatni-digitalni-sadrzaji/c98072ee-e440-4405-906a-fdb96bb5e88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Aplysina_fistularis_(Yellow_tube_sponge).jpg" TargetMode="External"/><Relationship Id="rId5" Type="http://schemas.openxmlformats.org/officeDocument/2006/relationships/image" Target="../media/image80.jpeg"/><Relationship Id="rId10" Type="http://schemas.openxmlformats.org/officeDocument/2006/relationships/hyperlink" Target="https://fabiusmaximus.com/2016/01/26/us-biological-attack-on-ukraine-93425/" TargetMode="External"/><Relationship Id="rId4" Type="http://schemas.openxmlformats.org/officeDocument/2006/relationships/image" Target="../media/image79.jpe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geologypage.com/2014/02/satellite-images-detect-underwater.html" TargetMode="External"/><Relationship Id="rId7" Type="http://schemas.openxmlformats.org/officeDocument/2006/relationships/hyperlink" Target="http://www.thaigoodview.com/node/44857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tolweb.org/Isoptera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abiusmaximus.com/2016/01/26/us-biological-attack-on-ukraine-93425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acterial_blight_of_soybean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28-01-Perikarderguss_Perimyokarditis_pa.png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en.wikipedia.org/wiki/Anthra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openxmlformats.org/officeDocument/2006/relationships/image" Target="../media/image5.jpeg"/><Relationship Id="rId10" Type="http://schemas.openxmlformats.org/officeDocument/2006/relationships/image" Target="../media/image7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522639217646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microagua/33444627885/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gar" TargetMode="External"/><Relationship Id="rId3" Type="http://schemas.openxmlformats.org/officeDocument/2006/relationships/hyperlink" Target="https://www.flickr.com/photos/microagua/33444627885/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hemoderngelatina.com/tag/agar-agar/" TargetMode="External"/><Relationship Id="rId5" Type="http://schemas.openxmlformats.org/officeDocument/2006/relationships/image" Target="../media/image33.jpeg"/><Relationship Id="rId10" Type="http://schemas.openxmlformats.org/officeDocument/2006/relationships/hyperlink" Target="https://commons.wikimedia.org/wiki/File:Gelidium_sp.jpg" TargetMode="External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poljoinfo.com/pepelnica-vinova-loza/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.wikipedia.org/wiki/Alexander_Fleming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703E6B8C-4801-49FC-AC10-DB0932BBF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023" y="4792919"/>
            <a:ext cx="9748772" cy="146040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4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RAZNOLIKOST I RAZVRSTAVANJE ŽIVIH BIĆA</a:t>
            </a:r>
          </a:p>
          <a:p>
            <a:pPr algn="ctr"/>
            <a:r>
              <a:rPr lang="hr-HR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hr-HR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Domena bakterija, domena </a:t>
            </a:r>
            <a:r>
              <a:rPr lang="hr-HR" sz="31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arheja</a:t>
            </a:r>
            <a:r>
              <a:rPr lang="hr-HR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 domena </a:t>
            </a:r>
            <a:r>
              <a:rPr lang="hr-HR" sz="31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eukariota</a:t>
            </a:r>
            <a:endParaRPr lang="hr-HR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938277-7E71-4995-9C01-D488D7DAA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5070" y="1204287"/>
            <a:ext cx="1741415" cy="155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2445F21-50EB-4F99-9AA6-4CB6556BC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63003" y="928358"/>
            <a:ext cx="2370468" cy="1555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729C5B5-F081-4CB2-8A26-583A29534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67" y="2939846"/>
            <a:ext cx="1862996" cy="1397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ACE186-7E9C-422D-8982-93C0011BBF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88" y="2009795"/>
            <a:ext cx="1450427" cy="2175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9535711B-A267-4F2F-A10E-0B67FF50D0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01" y="2718952"/>
            <a:ext cx="1775118" cy="1420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B004F21-CF34-45DE-8C29-39D2A32096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40" y="1051943"/>
            <a:ext cx="1744655" cy="1308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B164F98-8753-40B6-9BDD-269C92B9F6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15" y="2553605"/>
            <a:ext cx="1222659" cy="1833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AAD11ED3-D4E6-4967-8EC4-84B965EFDB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05" y="3003006"/>
            <a:ext cx="1862996" cy="1397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7569692-3F5D-4EEE-81F3-2988BB7DFA1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" b="21265"/>
          <a:stretch/>
        </p:blipFill>
        <p:spPr>
          <a:xfrm>
            <a:off x="6105661" y="642512"/>
            <a:ext cx="1485216" cy="1676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7436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hlinkClick r:id="rId2"/>
            <a:extLst>
              <a:ext uri="{FF2B5EF4-FFF2-40B4-BE49-F238E27FC236}">
                <a16:creationId xmlns:a16="http://schemas.microsoft.com/office/drawing/2014/main" id="{2497109C-CE7E-428F-9CD0-AA990F0C1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5671403" y="5070379"/>
            <a:ext cx="644815" cy="608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E94C697-6D0F-4205-A255-BDD7D82CBD4F}"/>
              </a:ext>
            </a:extLst>
          </p:cNvPr>
          <p:cNvSpPr txBox="1"/>
          <p:nvPr/>
        </p:nvSpPr>
        <p:spPr>
          <a:xfrm>
            <a:off x="5060777" y="5798908"/>
            <a:ext cx="186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VIZUALNO</a:t>
            </a: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91F4DB36-CCC3-41AC-870F-3F5DE140D4D8}"/>
              </a:ext>
            </a:extLst>
          </p:cNvPr>
          <p:cNvSpPr txBox="1">
            <a:spLocks/>
          </p:cNvSpPr>
          <p:nvPr/>
        </p:nvSpPr>
        <p:spPr bwMode="gray">
          <a:xfrm>
            <a:off x="548812" y="1059092"/>
            <a:ext cx="6699001" cy="204893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ctr">
              <a:buFontTx/>
              <a:buChar char="-"/>
            </a:pPr>
            <a:r>
              <a:rPr lang="hr-HR" sz="17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mnogostanični</a:t>
            </a:r>
            <a:r>
              <a:rPr lang="hr-HR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r-HR" sz="17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autotrofni</a:t>
            </a:r>
            <a:r>
              <a:rPr lang="hr-HR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organizmi</a:t>
            </a:r>
          </a:p>
          <a:p>
            <a:pPr marL="285750" indent="-285750" algn="ctr">
              <a:buFontTx/>
              <a:buChar char="-"/>
            </a:pPr>
            <a:r>
              <a:rPr lang="hr-HR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vjerojatno se razvile od </a:t>
            </a:r>
            <a:r>
              <a:rPr lang="hr-HR" sz="17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mnogostaničnih</a:t>
            </a:r>
            <a:r>
              <a:rPr lang="hr-HR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zelenih algi</a:t>
            </a:r>
          </a:p>
          <a:p>
            <a:pPr marL="285750" indent="-285750" algn="ctr">
              <a:buFontTx/>
              <a:buChar char="-"/>
            </a:pPr>
            <a:r>
              <a:rPr lang="hr-HR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prilagođene životu na kopnu</a:t>
            </a:r>
          </a:p>
          <a:p>
            <a:pPr marL="285750" indent="-285750" algn="ctr">
              <a:buFontTx/>
              <a:buChar char="-"/>
            </a:pPr>
            <a:r>
              <a:rPr lang="hr-HR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 pokreću se aktivno, većinu života prirasle za podlogu</a:t>
            </a:r>
          </a:p>
          <a:p>
            <a:pPr marL="285750" indent="-285750" algn="ctr">
              <a:buFontTx/>
              <a:buChar char="-"/>
            </a:pPr>
            <a:r>
              <a:rPr lang="hr-HR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rastu cijeli život</a:t>
            </a:r>
          </a:p>
          <a:p>
            <a:pPr marL="285750" indent="-285750" algn="ctr">
              <a:buFontTx/>
              <a:buChar char="-"/>
            </a:pPr>
            <a:r>
              <a:rPr lang="hr-HR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stanice imaju stalan oblik zbog čvrste stanične </a:t>
            </a:r>
            <a:r>
              <a:rPr lang="hr-HR" sz="17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stijenke</a:t>
            </a:r>
            <a:r>
              <a:rPr lang="hr-HR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od celuloze</a:t>
            </a: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BAA41F64-B0B3-4A46-AC45-D4984A596D2A}"/>
              </a:ext>
            </a:extLst>
          </p:cNvPr>
          <p:cNvSpPr txBox="1">
            <a:spLocks/>
          </p:cNvSpPr>
          <p:nvPr/>
        </p:nvSpPr>
        <p:spPr bwMode="gray">
          <a:xfrm>
            <a:off x="548812" y="287726"/>
            <a:ext cx="1965788" cy="58857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c) BILJKE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E2F7BB84-72F2-4EB0-9248-93BB6B25B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48" y="1033669"/>
            <a:ext cx="3151752" cy="47906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54FB90D-F45E-4814-934F-D42D35BB2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22426" y="3461861"/>
            <a:ext cx="2597727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0617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4016213-D338-483F-A921-2F50F9DDCC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4399" y="3235755"/>
            <a:ext cx="1905918" cy="1938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319FCB0-3FD2-4BCA-A604-8427E5802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843" t="5662" r="7193" b="7605"/>
          <a:stretch/>
        </p:blipFill>
        <p:spPr>
          <a:xfrm>
            <a:off x="6352246" y="2728875"/>
            <a:ext cx="1810313" cy="2629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C9AD069-36BC-4ABC-9233-CC5191F00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97098" y="2245844"/>
            <a:ext cx="2334545" cy="3112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E176143-6A38-455D-9D36-28F79F1207A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725" y="2605640"/>
            <a:ext cx="1835824" cy="1826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FD3E90BF-3F23-44CA-813F-487FA9ED0EA6}"/>
              </a:ext>
            </a:extLst>
          </p:cNvPr>
          <p:cNvSpPr txBox="1">
            <a:spLocks/>
          </p:cNvSpPr>
          <p:nvPr/>
        </p:nvSpPr>
        <p:spPr bwMode="gray">
          <a:xfrm>
            <a:off x="285750" y="1705208"/>
            <a:ext cx="2347775" cy="54063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MAHOVINE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4F51263B-51CE-4A79-843C-38F4B27BE105}"/>
              </a:ext>
            </a:extLst>
          </p:cNvPr>
          <p:cNvSpPr txBox="1">
            <a:spLocks/>
          </p:cNvSpPr>
          <p:nvPr/>
        </p:nvSpPr>
        <p:spPr bwMode="gray">
          <a:xfrm>
            <a:off x="2851161" y="2334731"/>
            <a:ext cx="2752395" cy="54181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PAPRATNJAČE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09C75633-F58D-4280-BE6F-01F86D5DAE01}"/>
              </a:ext>
            </a:extLst>
          </p:cNvPr>
          <p:cNvSpPr txBox="1">
            <a:spLocks/>
          </p:cNvSpPr>
          <p:nvPr/>
        </p:nvSpPr>
        <p:spPr bwMode="gray">
          <a:xfrm>
            <a:off x="5603557" y="613218"/>
            <a:ext cx="5769538" cy="136230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SJEMENJAČE:</a:t>
            </a:r>
          </a:p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GOLOSJEMENJAČE i KRITOSJEMENJAČE</a:t>
            </a:r>
          </a:p>
        </p:txBody>
      </p:sp>
    </p:spTree>
    <p:extLst>
      <p:ext uri="{BB962C8B-B14F-4D97-AF65-F5344CB8AC3E}">
        <p14:creationId xmlns:p14="http://schemas.microsoft.com/office/powerpoint/2010/main" val="315318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511DD70-D225-4EF0-851C-7EF0E7ABBF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8430" y="1801749"/>
            <a:ext cx="1835824" cy="1826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4C197EC9-3A12-4500-92D3-ECA131C627E3}"/>
              </a:ext>
            </a:extLst>
          </p:cNvPr>
          <p:cNvSpPr txBox="1">
            <a:spLocks/>
          </p:cNvSpPr>
          <p:nvPr/>
        </p:nvSpPr>
        <p:spPr bwMode="gray">
          <a:xfrm>
            <a:off x="781050" y="982845"/>
            <a:ext cx="2341531" cy="52288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MAHOVINE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1A6FA7B2-9969-42A3-8B70-5A01C77700DB}"/>
              </a:ext>
            </a:extLst>
          </p:cNvPr>
          <p:cNvSpPr txBox="1">
            <a:spLocks/>
          </p:cNvSpPr>
          <p:nvPr/>
        </p:nvSpPr>
        <p:spPr bwMode="gray">
          <a:xfrm>
            <a:off x="335582" y="3924416"/>
            <a:ext cx="4541218" cy="182664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Tx/>
              <a:buChar char="-"/>
            </a:pP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najjednostavnije biljke</a:t>
            </a:r>
          </a:p>
          <a:p>
            <a:pPr marL="342900" indent="-342900" algn="ctr">
              <a:buFontTx/>
              <a:buChar char="-"/>
            </a:pP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vlažnim stijenama, kori drveća, tlu</a:t>
            </a:r>
          </a:p>
          <a:p>
            <a:pPr marL="342900" indent="-342900" algn="ctr">
              <a:buFontTx/>
              <a:buChar char="-"/>
            </a:pP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najčešće u </a:t>
            </a:r>
            <a:r>
              <a:rPr lang="hr-HR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busenastim</a:t>
            </a: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nakupinama</a:t>
            </a:r>
          </a:p>
          <a:p>
            <a:pPr marL="342900" indent="-342900" algn="ctr">
              <a:buFontTx/>
              <a:buChar char="-"/>
            </a:pP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tijelu zadržavaju veću količinu vode</a:t>
            </a:r>
          </a:p>
          <a:p>
            <a:pPr marL="342900" indent="-342900" algn="ctr">
              <a:buFontTx/>
              <a:buChar char="-"/>
            </a:pP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voda im je nužna za život</a:t>
            </a:r>
          </a:p>
          <a:p>
            <a:pPr marL="342900" indent="-342900" algn="ctr">
              <a:buFontTx/>
              <a:buChar char="-"/>
            </a:pPr>
            <a:r>
              <a:rPr lang="hr-HR" sz="1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nemaju</a:t>
            </a: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pravi korijen, stabljiku, listove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E06732-A80C-45CE-8AD1-CC0C502FCD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8088" y="909321"/>
            <a:ext cx="1835824" cy="186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D906503-65AA-4A10-8530-93F3D36B4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3843" t="5662" r="7193" b="7605"/>
          <a:stretch/>
        </p:blipFill>
        <p:spPr>
          <a:xfrm>
            <a:off x="7654997" y="4909265"/>
            <a:ext cx="1298503" cy="1886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9FDB16AC-F4E3-4AF5-B513-7F3E095EEFDB}"/>
              </a:ext>
            </a:extLst>
          </p:cNvPr>
          <p:cNvSpPr txBox="1">
            <a:spLocks/>
          </p:cNvSpPr>
          <p:nvPr/>
        </p:nvSpPr>
        <p:spPr bwMode="gray">
          <a:xfrm>
            <a:off x="4535338" y="312171"/>
            <a:ext cx="2826715" cy="52288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PAPRATNJAČE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8351EAA6-B526-44DB-ADD0-96B707309756}"/>
              </a:ext>
            </a:extLst>
          </p:cNvPr>
          <p:cNvSpPr txBox="1">
            <a:spLocks/>
          </p:cNvSpPr>
          <p:nvPr/>
        </p:nvSpPr>
        <p:spPr bwMode="gray">
          <a:xfrm>
            <a:off x="5216190" y="3203585"/>
            <a:ext cx="3016571" cy="63269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SJEMENJAČE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6BEBCAE3-3563-4A40-9C05-6EA5836E62FA}"/>
              </a:ext>
            </a:extLst>
          </p:cNvPr>
          <p:cNvSpPr txBox="1">
            <a:spLocks/>
          </p:cNvSpPr>
          <p:nvPr/>
        </p:nvSpPr>
        <p:spPr bwMode="gray">
          <a:xfrm>
            <a:off x="7362053" y="1134818"/>
            <a:ext cx="4829947" cy="15149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Tx/>
              <a:buChar char="-"/>
            </a:pP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danas uglavnom zeljaste, nekad drvenaste i činile šume</a:t>
            </a:r>
          </a:p>
          <a:p>
            <a:pPr marL="342900" indent="-342900" algn="ctr">
              <a:buFontTx/>
              <a:buChar char="-"/>
            </a:pP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imaju provodne žile i pravi korijen, stabljiku i listove</a:t>
            </a:r>
          </a:p>
          <a:p>
            <a:pPr marL="342900" indent="-342900" algn="ctr">
              <a:buFontTx/>
              <a:buChar char="-"/>
            </a:pP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 životni ciklus trebaju vodu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D937C39A-27E0-4CF0-92D6-4B0828AA3162}"/>
              </a:ext>
            </a:extLst>
          </p:cNvPr>
          <p:cNvSpPr txBox="1">
            <a:spLocks/>
          </p:cNvSpPr>
          <p:nvPr/>
        </p:nvSpPr>
        <p:spPr bwMode="gray">
          <a:xfrm>
            <a:off x="5216190" y="4019667"/>
            <a:ext cx="5221319" cy="69527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Tx/>
              <a:buChar char="-"/>
            </a:pPr>
            <a:endParaRPr lang="hr-H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Tx/>
              <a:buChar char="-"/>
            </a:pPr>
            <a:endParaRPr lang="hr-H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Tx/>
              <a:buChar char="-"/>
            </a:pP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razlikujemo golosjemenjače i kritosjemenjače</a:t>
            </a:r>
          </a:p>
          <a:p>
            <a:pPr marL="342900" indent="-342900" algn="ctr">
              <a:buFontTx/>
              <a:buChar char="-"/>
            </a:pP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biljke koje stvaraju sjemenke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ED43069-DE43-476E-A6A5-239867FA3E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53201" y="4536043"/>
            <a:ext cx="1685751" cy="2247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877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7D44A6-96CB-4C30-9EB0-BD4D3A37D84A}"/>
              </a:ext>
            </a:extLst>
          </p:cNvPr>
          <p:cNvSpPr txBox="1">
            <a:spLocks/>
          </p:cNvSpPr>
          <p:nvPr/>
        </p:nvSpPr>
        <p:spPr bwMode="gray">
          <a:xfrm>
            <a:off x="500854" y="209550"/>
            <a:ext cx="2585246" cy="50836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d) ŽIVOTINJE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70619D47-DFA2-42D2-B020-33A9DA539A3C}"/>
              </a:ext>
            </a:extLst>
          </p:cNvPr>
          <p:cNvSpPr txBox="1">
            <a:spLocks/>
          </p:cNvSpPr>
          <p:nvPr/>
        </p:nvSpPr>
        <p:spPr bwMode="gray">
          <a:xfrm>
            <a:off x="326798" y="3276221"/>
            <a:ext cx="9161214" cy="155308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ctr">
              <a:buFontTx/>
              <a:buChar char="-"/>
            </a:pP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mnogostanični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heterotrofni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organizmi</a:t>
            </a: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hrane se drugim organizmima</a:t>
            </a: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vrlo raznolika skupina živih bića</a:t>
            </a: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razlikujemo BESKRALJEŽNJAKE -&gt; životinje koje nemaju kralježnicu i SVITKOVCE među kojima su životinje koje imaju kralježnicu -&gt; KRALJEŽNJACI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78E758-8D48-4446-AD03-4471F8A67C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6685" y="1218365"/>
            <a:ext cx="1303465" cy="977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7166C1F-DE8A-4516-ABC8-52EC15CED7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4567" y="1130537"/>
            <a:ext cx="1364349" cy="908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9A5BB8E5-3B9C-4C08-9E3F-01526FC54B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8925" y="4959984"/>
            <a:ext cx="926407" cy="1224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BBB9287-75EB-4D13-87F8-9F0ACA8CFC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4306" b="12273"/>
          <a:stretch/>
        </p:blipFill>
        <p:spPr>
          <a:xfrm>
            <a:off x="7093671" y="4940573"/>
            <a:ext cx="1001074" cy="1224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90DA0476-86DB-4DE5-B743-4CD9126316F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9582" y="1288354"/>
            <a:ext cx="1260760" cy="945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2CD1FAC-7011-4281-91F1-7AC434341C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08615" y="963726"/>
            <a:ext cx="935199" cy="1246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ED1DB3DF-9C56-4C2F-A47C-85A21D787EF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40394" y="5252402"/>
            <a:ext cx="1396926" cy="857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BF11FFBE-D0A0-4DD3-851C-6A1D6DA1624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17829" t="-861" r="8254" b="14195"/>
          <a:stretch/>
        </p:blipFill>
        <p:spPr>
          <a:xfrm>
            <a:off x="5375576" y="5059130"/>
            <a:ext cx="1253305" cy="1102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4E41F741-6A4E-46A2-8F14-20084F302DD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3896" t="13495" r="3769" b="5826"/>
          <a:stretch/>
        </p:blipFill>
        <p:spPr>
          <a:xfrm>
            <a:off x="3733255" y="5138816"/>
            <a:ext cx="1175182" cy="1026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31F490D8-1A89-41F5-84F3-34C6F8A419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685197" y="1352686"/>
            <a:ext cx="1278808" cy="87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1489E98E-3893-45CE-BAD3-4E3BA43278E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49" y="1130537"/>
            <a:ext cx="1087081" cy="1103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A70D5B6A-F094-418F-B2D7-A35847F40F4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9909" r="33876" b="269"/>
          <a:stretch/>
        </p:blipFill>
        <p:spPr>
          <a:xfrm>
            <a:off x="3316110" y="926154"/>
            <a:ext cx="1087081" cy="1007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id="{13DC8AA0-7298-4A9E-BFB2-D3457450A26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7687785" y="1648609"/>
            <a:ext cx="1103586" cy="1007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Naslov 1">
            <a:extLst>
              <a:ext uri="{FF2B5EF4-FFF2-40B4-BE49-F238E27FC236}">
                <a16:creationId xmlns:a16="http://schemas.microsoft.com/office/drawing/2014/main" id="{4969EF15-6D5D-4C91-AE4D-2714151AEAA7}"/>
              </a:ext>
            </a:extLst>
          </p:cNvPr>
          <p:cNvSpPr txBox="1">
            <a:spLocks/>
          </p:cNvSpPr>
          <p:nvPr/>
        </p:nvSpPr>
        <p:spPr bwMode="gray">
          <a:xfrm>
            <a:off x="289507" y="2332173"/>
            <a:ext cx="1098697" cy="3785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spužve</a:t>
            </a:r>
          </a:p>
        </p:txBody>
      </p:sp>
      <p:sp>
        <p:nvSpPr>
          <p:cNvPr id="23" name="Naslov 1">
            <a:extLst>
              <a:ext uri="{FF2B5EF4-FFF2-40B4-BE49-F238E27FC236}">
                <a16:creationId xmlns:a16="http://schemas.microsoft.com/office/drawing/2014/main" id="{691D0B5E-633A-45BF-A8B7-E8D823B60106}"/>
              </a:ext>
            </a:extLst>
          </p:cNvPr>
          <p:cNvSpPr txBox="1">
            <a:spLocks/>
          </p:cNvSpPr>
          <p:nvPr/>
        </p:nvSpPr>
        <p:spPr bwMode="gray">
          <a:xfrm>
            <a:off x="1801884" y="2377764"/>
            <a:ext cx="1098697" cy="3785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žarnjaci</a:t>
            </a:r>
          </a:p>
        </p:txBody>
      </p:sp>
      <p:sp>
        <p:nvSpPr>
          <p:cNvPr id="24" name="Naslov 1">
            <a:extLst>
              <a:ext uri="{FF2B5EF4-FFF2-40B4-BE49-F238E27FC236}">
                <a16:creationId xmlns:a16="http://schemas.microsoft.com/office/drawing/2014/main" id="{1A6F0193-3483-40CD-9370-C00287EE1BA8}"/>
              </a:ext>
            </a:extLst>
          </p:cNvPr>
          <p:cNvSpPr txBox="1">
            <a:spLocks/>
          </p:cNvSpPr>
          <p:nvPr/>
        </p:nvSpPr>
        <p:spPr bwMode="gray">
          <a:xfrm>
            <a:off x="9000239" y="2376545"/>
            <a:ext cx="1581427" cy="3785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člankonošci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55A81913-393B-457E-AB2C-B855E89DDD37}"/>
              </a:ext>
            </a:extLst>
          </p:cNvPr>
          <p:cNvSpPr txBox="1">
            <a:spLocks/>
          </p:cNvSpPr>
          <p:nvPr/>
        </p:nvSpPr>
        <p:spPr bwMode="gray">
          <a:xfrm>
            <a:off x="10719365" y="2334956"/>
            <a:ext cx="1306057" cy="3785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bodljikaši</a:t>
            </a:r>
          </a:p>
        </p:txBody>
      </p:sp>
      <p:sp>
        <p:nvSpPr>
          <p:cNvPr id="26" name="Naslov 1">
            <a:extLst>
              <a:ext uri="{FF2B5EF4-FFF2-40B4-BE49-F238E27FC236}">
                <a16:creationId xmlns:a16="http://schemas.microsoft.com/office/drawing/2014/main" id="{B70E470E-3ED3-4A16-BB83-E8AF5CCEE365}"/>
              </a:ext>
            </a:extLst>
          </p:cNvPr>
          <p:cNvSpPr txBox="1">
            <a:spLocks/>
          </p:cNvSpPr>
          <p:nvPr/>
        </p:nvSpPr>
        <p:spPr bwMode="gray">
          <a:xfrm>
            <a:off x="3237319" y="2092426"/>
            <a:ext cx="1252930" cy="3785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plošnjaci</a:t>
            </a:r>
            <a:endParaRPr lang="hr-HR" sz="1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Naslov 1">
            <a:extLst>
              <a:ext uri="{FF2B5EF4-FFF2-40B4-BE49-F238E27FC236}">
                <a16:creationId xmlns:a16="http://schemas.microsoft.com/office/drawing/2014/main" id="{F347651D-3078-42FD-8FFC-C6C86E57B124}"/>
              </a:ext>
            </a:extLst>
          </p:cNvPr>
          <p:cNvSpPr txBox="1">
            <a:spLocks/>
          </p:cNvSpPr>
          <p:nvPr/>
        </p:nvSpPr>
        <p:spPr bwMode="gray">
          <a:xfrm>
            <a:off x="4907405" y="2357380"/>
            <a:ext cx="888139" cy="3785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oblići</a:t>
            </a:r>
          </a:p>
        </p:txBody>
      </p:sp>
      <p:sp>
        <p:nvSpPr>
          <p:cNvPr id="29" name="Naslov 1">
            <a:extLst>
              <a:ext uri="{FF2B5EF4-FFF2-40B4-BE49-F238E27FC236}">
                <a16:creationId xmlns:a16="http://schemas.microsoft.com/office/drawing/2014/main" id="{F3102209-FC73-4FBE-B7D9-4E7C9ED76FC2}"/>
              </a:ext>
            </a:extLst>
          </p:cNvPr>
          <p:cNvSpPr txBox="1">
            <a:spLocks/>
          </p:cNvSpPr>
          <p:nvPr/>
        </p:nvSpPr>
        <p:spPr bwMode="gray">
          <a:xfrm>
            <a:off x="6263991" y="2191569"/>
            <a:ext cx="1170780" cy="3785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mekušci</a:t>
            </a:r>
          </a:p>
        </p:txBody>
      </p:sp>
      <p:sp>
        <p:nvSpPr>
          <p:cNvPr id="31" name="Naslov 1">
            <a:extLst>
              <a:ext uri="{FF2B5EF4-FFF2-40B4-BE49-F238E27FC236}">
                <a16:creationId xmlns:a16="http://schemas.microsoft.com/office/drawing/2014/main" id="{1949BAD9-AB54-4C45-8E2E-E40FF840863D}"/>
              </a:ext>
            </a:extLst>
          </p:cNvPr>
          <p:cNvSpPr txBox="1">
            <a:spLocks/>
          </p:cNvSpPr>
          <p:nvPr/>
        </p:nvSpPr>
        <p:spPr bwMode="gray">
          <a:xfrm>
            <a:off x="7452527" y="2785123"/>
            <a:ext cx="1470358" cy="3785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kolutićavci</a:t>
            </a:r>
          </a:p>
        </p:txBody>
      </p:sp>
      <p:sp>
        <p:nvSpPr>
          <p:cNvPr id="33" name="Naslov 1">
            <a:extLst>
              <a:ext uri="{FF2B5EF4-FFF2-40B4-BE49-F238E27FC236}">
                <a16:creationId xmlns:a16="http://schemas.microsoft.com/office/drawing/2014/main" id="{2B082A98-9D2B-44EC-8235-20FFD1A69DF3}"/>
              </a:ext>
            </a:extLst>
          </p:cNvPr>
          <p:cNvSpPr txBox="1">
            <a:spLocks/>
          </p:cNvSpPr>
          <p:nvPr/>
        </p:nvSpPr>
        <p:spPr bwMode="gray">
          <a:xfrm>
            <a:off x="2120815" y="6293949"/>
            <a:ext cx="965285" cy="3785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ribe</a:t>
            </a:r>
          </a:p>
        </p:txBody>
      </p:sp>
      <p:sp>
        <p:nvSpPr>
          <p:cNvPr id="35" name="Naslov 1">
            <a:extLst>
              <a:ext uri="{FF2B5EF4-FFF2-40B4-BE49-F238E27FC236}">
                <a16:creationId xmlns:a16="http://schemas.microsoft.com/office/drawing/2014/main" id="{1E474602-024A-4624-8D78-8C3305C28A04}"/>
              </a:ext>
            </a:extLst>
          </p:cNvPr>
          <p:cNvSpPr txBox="1">
            <a:spLocks/>
          </p:cNvSpPr>
          <p:nvPr/>
        </p:nvSpPr>
        <p:spPr bwMode="gray">
          <a:xfrm>
            <a:off x="5165295" y="355447"/>
            <a:ext cx="2698546" cy="3785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BESKRALJEŽNJACI</a:t>
            </a:r>
          </a:p>
        </p:txBody>
      </p:sp>
      <p:sp>
        <p:nvSpPr>
          <p:cNvPr id="36" name="Naslov 1">
            <a:extLst>
              <a:ext uri="{FF2B5EF4-FFF2-40B4-BE49-F238E27FC236}">
                <a16:creationId xmlns:a16="http://schemas.microsoft.com/office/drawing/2014/main" id="{152B18F9-A18F-49C5-9325-580B74AC7529}"/>
              </a:ext>
            </a:extLst>
          </p:cNvPr>
          <p:cNvSpPr txBox="1">
            <a:spLocks/>
          </p:cNvSpPr>
          <p:nvPr/>
        </p:nvSpPr>
        <p:spPr bwMode="gray">
          <a:xfrm>
            <a:off x="10119360" y="6210096"/>
            <a:ext cx="1949278" cy="378524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KRALJEŽNJACI</a:t>
            </a:r>
          </a:p>
        </p:txBody>
      </p:sp>
      <p:sp>
        <p:nvSpPr>
          <p:cNvPr id="37" name="Naslov 1">
            <a:extLst>
              <a:ext uri="{FF2B5EF4-FFF2-40B4-BE49-F238E27FC236}">
                <a16:creationId xmlns:a16="http://schemas.microsoft.com/office/drawing/2014/main" id="{C0768D72-40F9-42F9-BE2F-4A6190F16C24}"/>
              </a:ext>
            </a:extLst>
          </p:cNvPr>
          <p:cNvSpPr txBox="1">
            <a:spLocks/>
          </p:cNvSpPr>
          <p:nvPr/>
        </p:nvSpPr>
        <p:spPr bwMode="gray">
          <a:xfrm>
            <a:off x="3579695" y="6293949"/>
            <a:ext cx="1500389" cy="3785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vodozemci</a:t>
            </a:r>
          </a:p>
        </p:txBody>
      </p:sp>
      <p:sp>
        <p:nvSpPr>
          <p:cNvPr id="38" name="Naslov 1">
            <a:extLst>
              <a:ext uri="{FF2B5EF4-FFF2-40B4-BE49-F238E27FC236}">
                <a16:creationId xmlns:a16="http://schemas.microsoft.com/office/drawing/2014/main" id="{A51A2CBE-403B-4614-9B4A-ADC7E7265D90}"/>
              </a:ext>
            </a:extLst>
          </p:cNvPr>
          <p:cNvSpPr txBox="1">
            <a:spLocks/>
          </p:cNvSpPr>
          <p:nvPr/>
        </p:nvSpPr>
        <p:spPr bwMode="gray">
          <a:xfrm>
            <a:off x="5395252" y="6275851"/>
            <a:ext cx="1253305" cy="3785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gmazovi</a:t>
            </a:r>
          </a:p>
        </p:txBody>
      </p:sp>
      <p:sp>
        <p:nvSpPr>
          <p:cNvPr id="39" name="Naslov 1">
            <a:extLst>
              <a:ext uri="{FF2B5EF4-FFF2-40B4-BE49-F238E27FC236}">
                <a16:creationId xmlns:a16="http://schemas.microsoft.com/office/drawing/2014/main" id="{3B619722-1535-4BE4-B4C9-B3DE7002330C}"/>
              </a:ext>
            </a:extLst>
          </p:cNvPr>
          <p:cNvSpPr txBox="1">
            <a:spLocks/>
          </p:cNvSpPr>
          <p:nvPr/>
        </p:nvSpPr>
        <p:spPr bwMode="gray">
          <a:xfrm>
            <a:off x="7096933" y="6282811"/>
            <a:ext cx="965286" cy="3785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ptice</a:t>
            </a:r>
          </a:p>
        </p:txBody>
      </p:sp>
      <p:sp>
        <p:nvSpPr>
          <p:cNvPr id="40" name="Naslov 1">
            <a:extLst>
              <a:ext uri="{FF2B5EF4-FFF2-40B4-BE49-F238E27FC236}">
                <a16:creationId xmlns:a16="http://schemas.microsoft.com/office/drawing/2014/main" id="{01A3E378-FEBA-4B52-9196-8C108FB35793}"/>
              </a:ext>
            </a:extLst>
          </p:cNvPr>
          <p:cNvSpPr txBox="1">
            <a:spLocks/>
          </p:cNvSpPr>
          <p:nvPr/>
        </p:nvSpPr>
        <p:spPr bwMode="gray">
          <a:xfrm>
            <a:off x="8602146" y="6297758"/>
            <a:ext cx="965286" cy="3785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sisavci</a:t>
            </a:r>
          </a:p>
        </p:txBody>
      </p:sp>
    </p:spTree>
    <p:extLst>
      <p:ext uri="{BB962C8B-B14F-4D97-AF65-F5344CB8AC3E}">
        <p14:creationId xmlns:p14="http://schemas.microsoft.com/office/powerpoint/2010/main" val="149270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D9290D5C-CC2F-4449-A56B-9412B80F47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02" y="2136817"/>
            <a:ext cx="1605168" cy="1203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82AF19B-441E-4590-8841-89862A72F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7791" y="153885"/>
            <a:ext cx="1260760" cy="1681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A42EBD55-AEC7-44B4-846A-B748309A761B}"/>
              </a:ext>
            </a:extLst>
          </p:cNvPr>
          <p:cNvSpPr txBox="1">
            <a:spLocks/>
          </p:cNvSpPr>
          <p:nvPr/>
        </p:nvSpPr>
        <p:spPr bwMode="gray">
          <a:xfrm>
            <a:off x="2367278" y="153884"/>
            <a:ext cx="7725115" cy="168101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SPUŽVE 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najjednostavnije životinje 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- tijelo građeno od stanica koje se razlikuju po svojoj ulozi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- stanice se ne udružuju u tkiva i organe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- pričvršćene za podlogu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- asimetrična oblika</a:t>
            </a: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AC8E3563-64C0-40F1-BA59-077C89C07412}"/>
              </a:ext>
            </a:extLst>
          </p:cNvPr>
          <p:cNvSpPr txBox="1">
            <a:spLocks/>
          </p:cNvSpPr>
          <p:nvPr/>
        </p:nvSpPr>
        <p:spPr bwMode="gray">
          <a:xfrm>
            <a:off x="2367278" y="2059767"/>
            <a:ext cx="8376922" cy="138048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ŽARNJACI </a:t>
            </a:r>
            <a:r>
              <a:rPr lang="hr-H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uglavnom u moru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    - imaju žarne stanice za obranu ili 	omamljivanje plijena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    - slobodno plivajući ili pričvršćeni za podlogu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		      - zrakaste simetrije tijela</a:t>
            </a:r>
          </a:p>
        </p:txBody>
      </p:sp>
      <p:sp>
        <p:nvSpPr>
          <p:cNvPr id="14" name="Naslov 1">
            <a:extLst>
              <a:ext uri="{FF2B5EF4-FFF2-40B4-BE49-F238E27FC236}">
                <a16:creationId xmlns:a16="http://schemas.microsoft.com/office/drawing/2014/main" id="{5184B709-8491-4979-BD0C-A5259573BFC6}"/>
              </a:ext>
            </a:extLst>
          </p:cNvPr>
          <p:cNvSpPr txBox="1">
            <a:spLocks/>
          </p:cNvSpPr>
          <p:nvPr/>
        </p:nvSpPr>
        <p:spPr bwMode="gray">
          <a:xfrm>
            <a:off x="2407910" y="3642612"/>
            <a:ext cx="7071362" cy="1112507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PLOŠNJACI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nametnici (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metilji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trakavice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ili slobodni 				   (</a:t>
            </a:r>
            <a:r>
              <a:rPr lang="hr-HR" sz="18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virnjaci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u čistim slatkim vodama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      - dvobočna simetrija tijela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0F95929A-34C9-4FD7-B71E-7AD74B6EBE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9909" r="33876" b="269"/>
          <a:stretch/>
        </p:blipFill>
        <p:spPr>
          <a:xfrm>
            <a:off x="509142" y="3541820"/>
            <a:ext cx="1417391" cy="1314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Naslov 1">
            <a:extLst>
              <a:ext uri="{FF2B5EF4-FFF2-40B4-BE49-F238E27FC236}">
                <a16:creationId xmlns:a16="http://schemas.microsoft.com/office/drawing/2014/main" id="{3C627683-7E27-4CEA-9A92-93EDC117E4CA}"/>
              </a:ext>
            </a:extLst>
          </p:cNvPr>
          <p:cNvSpPr txBox="1">
            <a:spLocks/>
          </p:cNvSpPr>
          <p:nvPr/>
        </p:nvSpPr>
        <p:spPr bwMode="gray">
          <a:xfrm>
            <a:off x="2407910" y="5031552"/>
            <a:ext cx="5916940" cy="118933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OBLIĆI 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pripadaju skupini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oblenjaka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     - najpoznatije vrste nametnici: 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dječja 			   glista, bijela glistica, zavojita trihina 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41946212-3932-4D1D-B5AD-13D956E4DD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8369" y="5045616"/>
            <a:ext cx="1738259" cy="1189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Naslov 1">
            <a:extLst>
              <a:ext uri="{FF2B5EF4-FFF2-40B4-BE49-F238E27FC236}">
                <a16:creationId xmlns:a16="http://schemas.microsoft.com/office/drawing/2014/main" id="{810EA0CC-B51B-44C9-B6B2-9668DA9DCBD4}"/>
              </a:ext>
            </a:extLst>
          </p:cNvPr>
          <p:cNvSpPr txBox="1">
            <a:spLocks/>
          </p:cNvSpPr>
          <p:nvPr/>
        </p:nvSpPr>
        <p:spPr bwMode="gray">
          <a:xfrm>
            <a:off x="9010650" y="5804940"/>
            <a:ext cx="2822981" cy="5440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BESKRALJEŽNJACI</a:t>
            </a:r>
          </a:p>
        </p:txBody>
      </p:sp>
    </p:spTree>
    <p:extLst>
      <p:ext uri="{BB962C8B-B14F-4D97-AF65-F5344CB8AC3E}">
        <p14:creationId xmlns:p14="http://schemas.microsoft.com/office/powerpoint/2010/main" val="973638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7F52CD8C-6528-482F-9C68-CD35379856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5" y="447345"/>
            <a:ext cx="1870166" cy="1245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E156D94E-40A0-4160-9935-4843E46B8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5284" y="2238031"/>
            <a:ext cx="1374917" cy="1255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Naslov 1">
            <a:extLst>
              <a:ext uri="{FF2B5EF4-FFF2-40B4-BE49-F238E27FC236}">
                <a16:creationId xmlns:a16="http://schemas.microsoft.com/office/drawing/2014/main" id="{6E6C8973-9D30-447C-988D-A3DF439F3F65}"/>
              </a:ext>
            </a:extLst>
          </p:cNvPr>
          <p:cNvSpPr txBox="1">
            <a:spLocks/>
          </p:cNvSpPr>
          <p:nvPr/>
        </p:nvSpPr>
        <p:spPr bwMode="gray">
          <a:xfrm>
            <a:off x="2587280" y="235429"/>
            <a:ext cx="5784551" cy="183449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MEKUŠCI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mekana tijela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         - u moru i kopnenim vodama te na 			     kopnu</a:t>
            </a:r>
          </a:p>
          <a:p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-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tijelo zaštićeno ljušturom u većine 			     puževa i svih školjkaša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- glavonošci su najrazvijeniji mekušci</a:t>
            </a: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6FCA5BEE-948F-49E1-A66C-73A8A450C645}"/>
              </a:ext>
            </a:extLst>
          </p:cNvPr>
          <p:cNvSpPr txBox="1">
            <a:spLocks/>
          </p:cNvSpPr>
          <p:nvPr/>
        </p:nvSpPr>
        <p:spPr bwMode="gray">
          <a:xfrm>
            <a:off x="2587282" y="2238031"/>
            <a:ext cx="5784551" cy="125565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KOLUTIĆAVCI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građeni od niza kolutića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   		    - žive u moru (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perjaničar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					      kopnenim vodama (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pijavica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			      na kopnu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gujavica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hr-HR" sz="18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17A93F19-1E35-4F5B-BA7E-20DC282A5A10}"/>
              </a:ext>
            </a:extLst>
          </p:cNvPr>
          <p:cNvSpPr txBox="1">
            <a:spLocks/>
          </p:cNvSpPr>
          <p:nvPr/>
        </p:nvSpPr>
        <p:spPr bwMode="gray">
          <a:xfrm>
            <a:off x="2587281" y="3671439"/>
            <a:ext cx="6118569" cy="163575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ČLANKONOŠCI 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najbrojniji beskralježnjaci</a:t>
            </a:r>
          </a:p>
          <a:p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 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imaju člankovite noge</a:t>
            </a:r>
          </a:p>
          <a:p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 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u gotovo svim staništima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  - 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kukci, rakovi, pauci, škorpioni, 				    stonoge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066ABB15-0555-4FD7-968D-157A5F7D8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3" y="3712080"/>
            <a:ext cx="1343238" cy="1255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Naslov 1">
            <a:extLst>
              <a:ext uri="{FF2B5EF4-FFF2-40B4-BE49-F238E27FC236}">
                <a16:creationId xmlns:a16="http://schemas.microsoft.com/office/drawing/2014/main" id="{0DFF7B63-5B4C-4BEF-A613-D9CD650F2F57}"/>
              </a:ext>
            </a:extLst>
          </p:cNvPr>
          <p:cNvSpPr txBox="1">
            <a:spLocks/>
          </p:cNvSpPr>
          <p:nvPr/>
        </p:nvSpPr>
        <p:spPr bwMode="gray">
          <a:xfrm>
            <a:off x="2609361" y="5484956"/>
            <a:ext cx="6973278" cy="108199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BODLJIKAŠI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peterozrakaste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simetrije tijela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   	        -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polusjedilački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organizmi, na morskom dnu</a:t>
            </a:r>
          </a:p>
          <a:p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      - ježinci, zvjezdače, </a:t>
            </a:r>
            <a:r>
              <a:rPr lang="hr-HR" sz="18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zmijače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 trpovi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90818FF8-95D7-4ECF-AFF5-137DBAC9F4E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445" y="5186129"/>
            <a:ext cx="1547816" cy="1160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Naslov 1">
            <a:extLst>
              <a:ext uri="{FF2B5EF4-FFF2-40B4-BE49-F238E27FC236}">
                <a16:creationId xmlns:a16="http://schemas.microsoft.com/office/drawing/2014/main" id="{EFDEA3F6-884C-4ECE-B8D0-0454EF6E7BBA}"/>
              </a:ext>
            </a:extLst>
          </p:cNvPr>
          <p:cNvSpPr txBox="1">
            <a:spLocks/>
          </p:cNvSpPr>
          <p:nvPr/>
        </p:nvSpPr>
        <p:spPr bwMode="gray">
          <a:xfrm>
            <a:off x="8988912" y="1771420"/>
            <a:ext cx="2844719" cy="5440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BESKRALJEŽNJACI</a:t>
            </a:r>
          </a:p>
        </p:txBody>
      </p:sp>
    </p:spTree>
    <p:extLst>
      <p:ext uri="{BB962C8B-B14F-4D97-AF65-F5344CB8AC3E}">
        <p14:creationId xmlns:p14="http://schemas.microsoft.com/office/powerpoint/2010/main" val="31546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6F3F3B88-E7DB-4945-9F8F-B2EAE3AC6F74}"/>
              </a:ext>
            </a:extLst>
          </p:cNvPr>
          <p:cNvSpPr txBox="1">
            <a:spLocks/>
          </p:cNvSpPr>
          <p:nvPr/>
        </p:nvSpPr>
        <p:spPr bwMode="gray">
          <a:xfrm>
            <a:off x="9521616" y="1771420"/>
            <a:ext cx="2312015" cy="6055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KRALJEŽNJACI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59444B65-B832-4626-9E81-A3BB90208745}"/>
              </a:ext>
            </a:extLst>
          </p:cNvPr>
          <p:cNvSpPr txBox="1">
            <a:spLocks/>
          </p:cNvSpPr>
          <p:nvPr/>
        </p:nvSpPr>
        <p:spPr bwMode="gray">
          <a:xfrm>
            <a:off x="2119922" y="243840"/>
            <a:ext cx="7034238" cy="185928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RIBE 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dvobočne simetrije tijela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- potpuno prilagođene životu u vodi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- najjednostavniji kralježnjaci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- prema građi od kojih je građen kostur razlikujemo 	     </a:t>
            </a:r>
            <a:r>
              <a:rPr lang="hr-HR" sz="18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koštunjače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šaran, štuka, tuna, srdela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i 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hr-HR" sz="18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hrskavičnjače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raža, morska mačka ..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	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		   </a:t>
            </a:r>
            <a:endParaRPr lang="hr-HR" sz="1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23F196E-8399-4641-BDBA-A5F2C9F001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39" y="545546"/>
            <a:ext cx="1808177" cy="1110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A085C8E-CD8C-436F-B270-095D0E2B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896" t="13495" r="3769" b="5826"/>
          <a:stretch/>
        </p:blipFill>
        <p:spPr>
          <a:xfrm>
            <a:off x="204795" y="2568956"/>
            <a:ext cx="1547671" cy="1352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1BE4D6CF-679F-4306-A25A-67B32D2BDA88}"/>
              </a:ext>
            </a:extLst>
          </p:cNvPr>
          <p:cNvSpPr txBox="1">
            <a:spLocks/>
          </p:cNvSpPr>
          <p:nvPr/>
        </p:nvSpPr>
        <p:spPr bwMode="gray">
          <a:xfrm>
            <a:off x="2119922" y="2376932"/>
            <a:ext cx="7034238" cy="173634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VODOZEMCI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prvi kralježnjaci prilagođeni životu na    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kopnu, ali u vlažnim staništima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    - vrlo raznolike građe i neki cijeli život u vodi</a:t>
            </a:r>
          </a:p>
          <a:p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    -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bezrepci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žabe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repaši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daždevnjaci i 					   vodenjaci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i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beznošci</a:t>
            </a:r>
            <a:endParaRPr lang="hr-HR" sz="18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C803AFA-DD27-4EAD-9BB1-B727D26AF2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829" t="-861" r="8254" b="14195"/>
          <a:stretch/>
        </p:blipFill>
        <p:spPr>
          <a:xfrm>
            <a:off x="253871" y="4486126"/>
            <a:ext cx="1649945" cy="1450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369CA52C-BC98-4CFF-B4D4-9BB9DF915570}"/>
              </a:ext>
            </a:extLst>
          </p:cNvPr>
          <p:cNvSpPr txBox="1">
            <a:spLocks/>
          </p:cNvSpPr>
          <p:nvPr/>
        </p:nvSpPr>
        <p:spPr bwMode="gray">
          <a:xfrm>
            <a:off x="2119922" y="4343401"/>
            <a:ext cx="7034238" cy="173634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GMAZOVI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pravi kopneni kralježnjaci</a:t>
            </a:r>
          </a:p>
          <a:p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	     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ljuske na tijelu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    - uz vodu ili u vodi, većina na kopnu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    -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ljuskaši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gušteri, zmije, </a:t>
            </a:r>
            <a:r>
              <a:rPr lang="hr-HR" sz="18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prstenaši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krokodili, 				 kornjače i premosnici </a:t>
            </a:r>
          </a:p>
        </p:txBody>
      </p:sp>
    </p:spTree>
    <p:extLst>
      <p:ext uri="{BB962C8B-B14F-4D97-AF65-F5344CB8AC3E}">
        <p14:creationId xmlns:p14="http://schemas.microsoft.com/office/powerpoint/2010/main" val="276146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6F3F3B88-E7DB-4945-9F8F-B2EAE3AC6F74}"/>
              </a:ext>
            </a:extLst>
          </p:cNvPr>
          <p:cNvSpPr txBox="1">
            <a:spLocks/>
          </p:cNvSpPr>
          <p:nvPr/>
        </p:nvSpPr>
        <p:spPr bwMode="gray">
          <a:xfrm>
            <a:off x="9448800" y="1771420"/>
            <a:ext cx="2384831" cy="5440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KRALJEŽNJACI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68BBF3FD-B39D-4CE2-9AF6-E9D6A32F8C89}"/>
              </a:ext>
            </a:extLst>
          </p:cNvPr>
          <p:cNvSpPr txBox="1">
            <a:spLocks/>
          </p:cNvSpPr>
          <p:nvPr/>
        </p:nvSpPr>
        <p:spPr bwMode="gray">
          <a:xfrm>
            <a:off x="1987842" y="766804"/>
            <a:ext cx="5733758" cy="14112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PTICE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perje na tijelu, krila i kljun</a:t>
            </a:r>
          </a:p>
          <a:p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- prilagođene životu na tlu, u vodi i u zraku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 - lete, trče ili skaču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 - dijele zajedničkog pretka s gmazovima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1C107A0-E4B6-4456-851F-D63BCE40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306" b="12273"/>
          <a:stretch/>
        </p:blipFill>
        <p:spPr>
          <a:xfrm>
            <a:off x="277089" y="629369"/>
            <a:ext cx="1378991" cy="1686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3F81C942-5FCA-4DED-A8A0-BF4BA4AE78A2}"/>
              </a:ext>
            </a:extLst>
          </p:cNvPr>
          <p:cNvSpPr txBox="1">
            <a:spLocks/>
          </p:cNvSpPr>
          <p:nvPr/>
        </p:nvSpPr>
        <p:spPr bwMode="gray">
          <a:xfrm>
            <a:off x="1987842" y="2779944"/>
            <a:ext cx="7034238" cy="141122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SISAVCI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najrazvijeniji kralježnjaci</a:t>
            </a:r>
          </a:p>
          <a:p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- rasprostranjeni na svim staništima na Zemlji</a:t>
            </a:r>
          </a:p>
          <a:p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-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tijelo prekriveno dlakama</a:t>
            </a:r>
          </a:p>
          <a:p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- </a:t>
            </a:r>
            <a:r>
              <a:rPr lang="hr-HR" sz="18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jednootvori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tobolčari i pravi sisavci (</a:t>
            </a:r>
            <a:r>
              <a:rPr lang="hr-HR" sz="18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plodvaši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5B8604D-2F73-4730-8072-F9DCB3C3CE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371" y="2666831"/>
            <a:ext cx="1153709" cy="1524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>
            <a:hlinkClick r:id="rId4"/>
            <a:extLst>
              <a:ext uri="{FF2B5EF4-FFF2-40B4-BE49-F238E27FC236}">
                <a16:creationId xmlns:a16="http://schemas.microsoft.com/office/drawing/2014/main" id="{818B937F-458B-4217-8541-84A4A557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8974" r="5597" b="5361"/>
          <a:stretch>
            <a:fillRect/>
          </a:stretch>
        </p:blipFill>
        <p:spPr bwMode="auto">
          <a:xfrm>
            <a:off x="5451185" y="4666908"/>
            <a:ext cx="644815" cy="621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EDD3DAAE-5D3D-42DC-8303-AB84D6944891}"/>
              </a:ext>
            </a:extLst>
          </p:cNvPr>
          <p:cNvSpPr txBox="1"/>
          <p:nvPr/>
        </p:nvSpPr>
        <p:spPr>
          <a:xfrm>
            <a:off x="4840558" y="5474634"/>
            <a:ext cx="186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ZANIMLJIVOSTI </a:t>
            </a:r>
          </a:p>
        </p:txBody>
      </p:sp>
    </p:spTree>
    <p:extLst>
      <p:ext uri="{BB962C8B-B14F-4D97-AF65-F5344CB8AC3E}">
        <p14:creationId xmlns:p14="http://schemas.microsoft.com/office/powerpoint/2010/main" val="375223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344D1C9-9CC8-4C41-B488-45216A5AEE5F}"/>
              </a:ext>
            </a:extLst>
          </p:cNvPr>
          <p:cNvSpPr txBox="1"/>
          <p:nvPr/>
        </p:nvSpPr>
        <p:spPr>
          <a:xfrm>
            <a:off x="4712760" y="5422462"/>
            <a:ext cx="237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PROVJERI ZNANJE</a:t>
            </a:r>
          </a:p>
        </p:txBody>
      </p:sp>
      <p:pic>
        <p:nvPicPr>
          <p:cNvPr id="3" name="Picture 3">
            <a:hlinkClick r:id="rId2"/>
            <a:extLst>
              <a:ext uri="{FF2B5EF4-FFF2-40B4-BE49-F238E27FC236}">
                <a16:creationId xmlns:a16="http://schemas.microsoft.com/office/drawing/2014/main" id="{740ECE01-6400-4AD9-A466-4DA0FB0E3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747" y="5219642"/>
            <a:ext cx="815013" cy="805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39FA151-AE3C-4994-BF22-CAC608C232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340126"/>
            <a:ext cx="1962822" cy="2434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8958C06-691A-4005-8514-E44F23324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14220" y="1907739"/>
            <a:ext cx="1775535" cy="2222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6DE7462-C044-4968-A62A-619646826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98988" y="1274526"/>
            <a:ext cx="1829399" cy="243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5A600DA-7CC6-4588-A869-E799393EF5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70976" y="3171903"/>
            <a:ext cx="2603078" cy="1469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8248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FF9663-78C8-4FBE-9DBA-BB0F24F53B5D}"/>
              </a:ext>
            </a:extLst>
          </p:cNvPr>
          <p:cNvSpPr txBox="1">
            <a:spLocks/>
          </p:cNvSpPr>
          <p:nvPr/>
        </p:nvSpPr>
        <p:spPr bwMode="gray">
          <a:xfrm>
            <a:off x="262738" y="328474"/>
            <a:ext cx="5983261" cy="80983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Iako su vrlo slične po vanjskoj građi, bakterije i </a:t>
            </a:r>
            <a:r>
              <a:rPr lang="hr-HR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arheje</a:t>
            </a:r>
            <a:r>
              <a:rPr lang="hr-H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razdvojene su u 2 domene živog svijeta.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C1FDB3D9-23CB-4748-8772-6D9887ECA539}"/>
              </a:ext>
            </a:extLst>
          </p:cNvPr>
          <p:cNvSpPr txBox="1">
            <a:spLocks/>
          </p:cNvSpPr>
          <p:nvPr/>
        </p:nvSpPr>
        <p:spPr bwMode="gray">
          <a:xfrm>
            <a:off x="298251" y="1317147"/>
            <a:ext cx="1693350" cy="511653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I. ARHEJE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5176F919-0F21-4EDF-8B21-48BFA5739D6D}"/>
              </a:ext>
            </a:extLst>
          </p:cNvPr>
          <p:cNvSpPr txBox="1">
            <a:spLocks/>
          </p:cNvSpPr>
          <p:nvPr/>
        </p:nvSpPr>
        <p:spPr bwMode="gray">
          <a:xfrm>
            <a:off x="138344" y="3421442"/>
            <a:ext cx="5170410" cy="2746604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jednostanični organizmi</a:t>
            </a: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stanica sličnija stanici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eukariota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potomci najstarijih organizama na Zemlji</a:t>
            </a: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neke žive u vrlo ekstremnim uvjetima</a:t>
            </a: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morima i oceanima su važan dio planktona</a:t>
            </a: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važne u suživotu s drugim organizmima </a:t>
            </a:r>
          </a:p>
          <a:p>
            <a:pPr algn="ctr"/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(npr. termitima i </a:t>
            </a:r>
            <a:r>
              <a:rPr lang="hr-HR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protistima</a:t>
            </a: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2091B2F-E355-4C55-910B-9B0A6F054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63391" y="3849905"/>
            <a:ext cx="2910570" cy="2182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E6D675EE-8D7B-47DD-8191-0C5CA55D931F}"/>
              </a:ext>
            </a:extLst>
          </p:cNvPr>
          <p:cNvSpPr txBox="1"/>
          <p:nvPr/>
        </p:nvSpPr>
        <p:spPr>
          <a:xfrm>
            <a:off x="9205469" y="1885208"/>
            <a:ext cx="2643090" cy="107721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Neke </a:t>
            </a:r>
            <a:r>
              <a:rPr lang="hr-H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ž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ive u vrlo ekstremnim uvjetima…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B9EEC7D-F2A1-471D-89BB-E5D3B6B95994}"/>
              </a:ext>
            </a:extLst>
          </p:cNvPr>
          <p:cNvSpPr txBox="1"/>
          <p:nvPr/>
        </p:nvSpPr>
        <p:spPr>
          <a:xfrm>
            <a:off x="9603291" y="5489375"/>
            <a:ext cx="247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podmorskim vulkanima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52120E55-2AAE-4184-93F4-316699A0BA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34858" y="5859869"/>
            <a:ext cx="885202" cy="815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1F9333B-7220-4D05-A241-DB7334B3F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03609" y="1645985"/>
            <a:ext cx="1741415" cy="15556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B1D2EBCB-49F2-49F9-89B7-37E2ACAB4A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0122" y="1064578"/>
            <a:ext cx="2193339" cy="290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36748B11-0E2E-4084-8678-13DD0BA073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0519" y="4391823"/>
            <a:ext cx="3324782" cy="2195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kstniOkvir 24">
            <a:extLst>
              <a:ext uri="{FF2B5EF4-FFF2-40B4-BE49-F238E27FC236}">
                <a16:creationId xmlns:a16="http://schemas.microsoft.com/office/drawing/2014/main" id="{FF7F0A06-E0D3-4BBD-BDEB-14D893C95765}"/>
              </a:ext>
            </a:extLst>
          </p:cNvPr>
          <p:cNvSpPr txBox="1"/>
          <p:nvPr/>
        </p:nvSpPr>
        <p:spPr>
          <a:xfrm>
            <a:off x="5966073" y="4333390"/>
            <a:ext cx="314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visokim koncentracijama soli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EAE1C3B0-E4EF-4587-96D7-D976F62C426F}"/>
              </a:ext>
            </a:extLst>
          </p:cNvPr>
          <p:cNvSpPr txBox="1"/>
          <p:nvPr/>
        </p:nvSpPr>
        <p:spPr>
          <a:xfrm>
            <a:off x="7654242" y="1064578"/>
            <a:ext cx="1339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u gejzirima </a:t>
            </a:r>
          </a:p>
        </p:txBody>
      </p:sp>
    </p:spTree>
    <p:extLst>
      <p:ext uri="{BB962C8B-B14F-4D97-AF65-F5344CB8AC3E}">
        <p14:creationId xmlns:p14="http://schemas.microsoft.com/office/powerpoint/2010/main" val="144145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2" grpId="0" animBg="1"/>
      <p:bldP spid="15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9B032C28-7E12-4DC5-A545-371F3C0511B8}"/>
              </a:ext>
            </a:extLst>
          </p:cNvPr>
          <p:cNvSpPr txBox="1">
            <a:spLocks/>
          </p:cNvSpPr>
          <p:nvPr/>
        </p:nvSpPr>
        <p:spPr bwMode="gray">
          <a:xfrm>
            <a:off x="432892" y="543017"/>
            <a:ext cx="2260431" cy="5210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II. BAKTERIJE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51CE800E-58E6-4275-8D4C-A0C8DD58F025}"/>
              </a:ext>
            </a:extLst>
          </p:cNvPr>
          <p:cNvSpPr txBox="1">
            <a:spLocks/>
          </p:cNvSpPr>
          <p:nvPr/>
        </p:nvSpPr>
        <p:spPr bwMode="gray">
          <a:xfrm>
            <a:off x="548303" y="4140453"/>
            <a:ext cx="5204427" cy="19112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nalaze se svugdje</a:t>
            </a: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prilagođene različitim životnim uvjetima</a:t>
            </a: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visokim i niskim temperaturama</a:t>
            </a: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aerobne ili anaerobne</a:t>
            </a: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sudjeluju u kruženju tvari i protjecanju energije</a:t>
            </a:r>
            <a:endParaRPr lang="hr-HR" sz="16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9AEFDF4-5089-4369-8FBC-466E9304C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15" y="1648543"/>
            <a:ext cx="3282930" cy="2138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CC83852-F57B-4EDF-932A-4E6F0EB48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6287" y="1648542"/>
            <a:ext cx="3787331" cy="2138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94C41C29-BCE1-42D3-AD2B-5BC7D385F80D}"/>
              </a:ext>
            </a:extLst>
          </p:cNvPr>
          <p:cNvSpPr txBox="1">
            <a:spLocks/>
          </p:cNvSpPr>
          <p:nvPr/>
        </p:nvSpPr>
        <p:spPr bwMode="gray">
          <a:xfrm>
            <a:off x="6320266" y="4374889"/>
            <a:ext cx="5204427" cy="144233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AUTOTROFNE BAKTERIJE - same sebi stvaraju hranu iz spojeva koji se nalaze u njihovu okružju </a:t>
            </a: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(npr. </a:t>
            </a:r>
            <a:r>
              <a:rPr lang="hr-HR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cijanobakterije</a:t>
            </a: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dušikove i sumporne bakterije)</a:t>
            </a:r>
          </a:p>
        </p:txBody>
      </p:sp>
    </p:spTree>
    <p:extLst>
      <p:ext uri="{BB962C8B-B14F-4D97-AF65-F5344CB8AC3E}">
        <p14:creationId xmlns:p14="http://schemas.microsoft.com/office/powerpoint/2010/main" val="3079284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E7BD39-5F18-4A88-97D8-3298FA4A3050}"/>
              </a:ext>
            </a:extLst>
          </p:cNvPr>
          <p:cNvSpPr txBox="1">
            <a:spLocks/>
          </p:cNvSpPr>
          <p:nvPr/>
        </p:nvSpPr>
        <p:spPr bwMode="gray">
          <a:xfrm>
            <a:off x="657791" y="277067"/>
            <a:ext cx="5755748" cy="110253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HETEROTROFNE BAKTERIJE - najveći broj, iz svoje okoline uzimaju gotove hranjive tvari. Ovisno o izvoru hrane mogu biti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saprotrofske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ili parazitske.</a:t>
            </a:r>
            <a:endParaRPr lang="hr-H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4509685-0A7F-44F6-A37C-38184DF82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09" y="841036"/>
            <a:ext cx="2755469" cy="2066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9168224A-5C10-441F-9865-FC037C15FA28}"/>
              </a:ext>
            </a:extLst>
          </p:cNvPr>
          <p:cNvSpPr txBox="1">
            <a:spLocks/>
          </p:cNvSpPr>
          <p:nvPr/>
        </p:nvSpPr>
        <p:spPr bwMode="gray">
          <a:xfrm>
            <a:off x="555034" y="2450480"/>
            <a:ext cx="2416410" cy="119999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SAPROTROFSKE</a:t>
            </a:r>
          </a:p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razgrađuju uginule organizme</a:t>
            </a:r>
            <a:endParaRPr lang="hr-H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95887FAF-59CD-442F-8D00-2B91603C2B79}"/>
              </a:ext>
            </a:extLst>
          </p:cNvPr>
          <p:cNvSpPr txBox="1">
            <a:spLocks/>
          </p:cNvSpPr>
          <p:nvPr/>
        </p:nvSpPr>
        <p:spPr bwMode="gray">
          <a:xfrm>
            <a:off x="3306157" y="2510718"/>
            <a:ext cx="3107382" cy="89537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PARAZITSKE</a:t>
            </a:r>
          </a:p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uzročnici različitih bolesti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D841377-BC2A-49DC-87FA-DA7AC7F4A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76752" y="4385458"/>
            <a:ext cx="1792198" cy="11999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6506FF6B-DDCA-487D-8009-BB3D1989DC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03649" y="4480127"/>
            <a:ext cx="1265994" cy="1296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23B0FDF5-BD67-4E6A-B1AB-6F7F844E4B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023" t="2759" r="4311" b="12199"/>
          <a:stretch/>
        </p:blipFill>
        <p:spPr>
          <a:xfrm>
            <a:off x="5452869" y="4446138"/>
            <a:ext cx="1681086" cy="1154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EE3EDDDE-87AD-4035-9A48-B0339DC65E28}"/>
              </a:ext>
            </a:extLst>
          </p:cNvPr>
          <p:cNvSpPr txBox="1"/>
          <p:nvPr/>
        </p:nvSpPr>
        <p:spPr>
          <a:xfrm>
            <a:off x="5411900" y="5742494"/>
            <a:ext cx="187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bakterijska palež na biljkama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4D6C2CB6-582F-4479-ACAB-E69386506387}"/>
              </a:ext>
            </a:extLst>
          </p:cNvPr>
          <p:cNvSpPr txBox="1"/>
          <p:nvPr/>
        </p:nvSpPr>
        <p:spPr>
          <a:xfrm>
            <a:off x="2083354" y="5689840"/>
            <a:ext cx="153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bedrenica u životinja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BBE5E3C-16E0-44E2-B017-1D24ACCC6E80}"/>
              </a:ext>
            </a:extLst>
          </p:cNvPr>
          <p:cNvSpPr txBox="1"/>
          <p:nvPr/>
        </p:nvSpPr>
        <p:spPr>
          <a:xfrm>
            <a:off x="3777008" y="5868846"/>
            <a:ext cx="169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upala pluća čovjeka</a:t>
            </a:r>
          </a:p>
        </p:txBody>
      </p:sp>
      <p:sp>
        <p:nvSpPr>
          <p:cNvPr id="24" name="Strelica: prema dolje 23">
            <a:extLst>
              <a:ext uri="{FF2B5EF4-FFF2-40B4-BE49-F238E27FC236}">
                <a16:creationId xmlns:a16="http://schemas.microsoft.com/office/drawing/2014/main" id="{B0257690-BC19-431E-8783-3BB5B0351036}"/>
              </a:ext>
            </a:extLst>
          </p:cNvPr>
          <p:cNvSpPr/>
          <p:nvPr/>
        </p:nvSpPr>
        <p:spPr>
          <a:xfrm rot="19784406">
            <a:off x="5367514" y="3544869"/>
            <a:ext cx="195308" cy="81674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trelica: prema dolje 24">
            <a:extLst>
              <a:ext uri="{FF2B5EF4-FFF2-40B4-BE49-F238E27FC236}">
                <a16:creationId xmlns:a16="http://schemas.microsoft.com/office/drawing/2014/main" id="{38E8B739-2CD8-4527-8F1D-5C383712F48A}"/>
              </a:ext>
            </a:extLst>
          </p:cNvPr>
          <p:cNvSpPr/>
          <p:nvPr/>
        </p:nvSpPr>
        <p:spPr>
          <a:xfrm>
            <a:off x="4447765" y="3578065"/>
            <a:ext cx="175306" cy="767719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Strelica: prema dolje 25">
            <a:extLst>
              <a:ext uri="{FF2B5EF4-FFF2-40B4-BE49-F238E27FC236}">
                <a16:creationId xmlns:a16="http://schemas.microsoft.com/office/drawing/2014/main" id="{CFE148AC-5389-4685-A49F-223E62DA5DBE}"/>
              </a:ext>
            </a:extLst>
          </p:cNvPr>
          <p:cNvSpPr/>
          <p:nvPr/>
        </p:nvSpPr>
        <p:spPr>
          <a:xfrm rot="2241383">
            <a:off x="3516095" y="3538028"/>
            <a:ext cx="195308" cy="81674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Naslov 1">
            <a:extLst>
              <a:ext uri="{FF2B5EF4-FFF2-40B4-BE49-F238E27FC236}">
                <a16:creationId xmlns:a16="http://schemas.microsoft.com/office/drawing/2014/main" id="{DDF10F7C-0008-4A23-A7F9-830A1531C802}"/>
              </a:ext>
            </a:extLst>
          </p:cNvPr>
          <p:cNvSpPr txBox="1">
            <a:spLocks/>
          </p:cNvSpPr>
          <p:nvPr/>
        </p:nvSpPr>
        <p:spPr bwMode="gray">
          <a:xfrm>
            <a:off x="7781567" y="4113317"/>
            <a:ext cx="4114221" cy="174427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BAKTERIJE uzrokuju kvarenje hrane, a kako bi se to spriječilo, neke namirnice se sole, a neke šećere i tako konzerviraju. </a:t>
            </a:r>
          </a:p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Povrće se konzervira kiseljenjem.</a:t>
            </a:r>
          </a:p>
        </p:txBody>
      </p:sp>
      <p:sp>
        <p:nvSpPr>
          <p:cNvPr id="18" name="Strelica: prema dolje 17">
            <a:extLst>
              <a:ext uri="{FF2B5EF4-FFF2-40B4-BE49-F238E27FC236}">
                <a16:creationId xmlns:a16="http://schemas.microsoft.com/office/drawing/2014/main" id="{17022876-0CAE-4914-9555-9A04F666D272}"/>
              </a:ext>
            </a:extLst>
          </p:cNvPr>
          <p:cNvSpPr/>
          <p:nvPr/>
        </p:nvSpPr>
        <p:spPr>
          <a:xfrm rot="1411694">
            <a:off x="2426120" y="1573504"/>
            <a:ext cx="195308" cy="81674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: prema dolje 19">
            <a:extLst>
              <a:ext uri="{FF2B5EF4-FFF2-40B4-BE49-F238E27FC236}">
                <a16:creationId xmlns:a16="http://schemas.microsoft.com/office/drawing/2014/main" id="{457905CA-2D00-46A1-B8DA-E67D35E0815F}"/>
              </a:ext>
            </a:extLst>
          </p:cNvPr>
          <p:cNvSpPr/>
          <p:nvPr/>
        </p:nvSpPr>
        <p:spPr>
          <a:xfrm rot="20152855">
            <a:off x="3679354" y="1555748"/>
            <a:ext cx="195308" cy="81674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87F1254A-24C9-46CA-AE9C-A8BA7FB3FDAF}"/>
              </a:ext>
            </a:extLst>
          </p:cNvPr>
          <p:cNvSpPr txBox="1"/>
          <p:nvPr/>
        </p:nvSpPr>
        <p:spPr>
          <a:xfrm>
            <a:off x="7259728" y="2957047"/>
            <a:ext cx="240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heterotrofne</a:t>
            </a:r>
            <a:r>
              <a:rPr lang="hr-H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bakterije vrenja</a:t>
            </a:r>
          </a:p>
        </p:txBody>
      </p:sp>
    </p:spTree>
    <p:extLst>
      <p:ext uri="{BB962C8B-B14F-4D97-AF65-F5344CB8AC3E}">
        <p14:creationId xmlns:p14="http://schemas.microsoft.com/office/powerpoint/2010/main" val="262131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18" grpId="0" animBg="1"/>
      <p:bldP spid="20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">
            <a:extLst>
              <a:ext uri="{FF2B5EF4-FFF2-40B4-BE49-F238E27FC236}">
                <a16:creationId xmlns:a16="http://schemas.microsoft.com/office/drawing/2014/main" id="{3AF17AF7-7911-4780-A231-E93F64D89C85}"/>
              </a:ext>
            </a:extLst>
          </p:cNvPr>
          <p:cNvSpPr txBox="1">
            <a:spLocks/>
          </p:cNvSpPr>
          <p:nvPr/>
        </p:nvSpPr>
        <p:spPr bwMode="gray">
          <a:xfrm>
            <a:off x="5017302" y="5442379"/>
            <a:ext cx="6770530" cy="11478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obuhvaćaju jednostanične i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mnogostanične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organizme</a:t>
            </a: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stanicama imaju staničnu jezgru i stanična tjelešca (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organele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obavijene membranama</a:t>
            </a:r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6D668C07-0FEF-4652-84DA-E5625E94B10A}"/>
              </a:ext>
            </a:extLst>
          </p:cNvPr>
          <p:cNvSpPr txBox="1">
            <a:spLocks/>
          </p:cNvSpPr>
          <p:nvPr/>
        </p:nvSpPr>
        <p:spPr bwMode="gray">
          <a:xfrm>
            <a:off x="194092" y="298505"/>
            <a:ext cx="2505704" cy="7863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II. EUKARIOTI</a:t>
            </a:r>
          </a:p>
        </p:txBody>
      </p:sp>
      <p:sp>
        <p:nvSpPr>
          <p:cNvPr id="19" name="Naslov 1">
            <a:extLst>
              <a:ext uri="{FF2B5EF4-FFF2-40B4-BE49-F238E27FC236}">
                <a16:creationId xmlns:a16="http://schemas.microsoft.com/office/drawing/2014/main" id="{E6C023E1-1C1F-4C8F-8D28-B4EE6798D795}"/>
              </a:ext>
            </a:extLst>
          </p:cNvPr>
          <p:cNvSpPr txBox="1">
            <a:spLocks/>
          </p:cNvSpPr>
          <p:nvPr/>
        </p:nvSpPr>
        <p:spPr bwMode="gray">
          <a:xfrm>
            <a:off x="247939" y="2001112"/>
            <a:ext cx="2104043" cy="439377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a) PROTISTI</a:t>
            </a: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5D25F641-2732-4877-83BA-141927571268}"/>
              </a:ext>
            </a:extLst>
          </p:cNvPr>
          <p:cNvSpPr txBox="1">
            <a:spLocks/>
          </p:cNvSpPr>
          <p:nvPr/>
        </p:nvSpPr>
        <p:spPr bwMode="gray">
          <a:xfrm>
            <a:off x="3653194" y="1258658"/>
            <a:ext cx="1880836" cy="439377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c) BILJKE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B512E92-3F56-4460-875D-C59D84FFEAEE}"/>
              </a:ext>
            </a:extLst>
          </p:cNvPr>
          <p:cNvSpPr txBox="1">
            <a:spLocks/>
          </p:cNvSpPr>
          <p:nvPr/>
        </p:nvSpPr>
        <p:spPr bwMode="gray">
          <a:xfrm>
            <a:off x="2616450" y="2001113"/>
            <a:ext cx="1880836" cy="439377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b) GLJIVE</a:t>
            </a:r>
          </a:p>
        </p:txBody>
      </p:sp>
      <p:sp>
        <p:nvSpPr>
          <p:cNvPr id="22" name="Naslov 1">
            <a:extLst>
              <a:ext uri="{FF2B5EF4-FFF2-40B4-BE49-F238E27FC236}">
                <a16:creationId xmlns:a16="http://schemas.microsoft.com/office/drawing/2014/main" id="{7C37E352-1183-477A-B680-851C818B6109}"/>
              </a:ext>
            </a:extLst>
          </p:cNvPr>
          <p:cNvSpPr txBox="1">
            <a:spLocks/>
          </p:cNvSpPr>
          <p:nvPr/>
        </p:nvSpPr>
        <p:spPr bwMode="gray">
          <a:xfrm>
            <a:off x="3754699" y="534909"/>
            <a:ext cx="2332947" cy="439377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d) ŽIVOTINJE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E7CABA9D-72DF-451A-8C7F-77AC7A6819A8}"/>
              </a:ext>
            </a:extLst>
          </p:cNvPr>
          <p:cNvGrpSpPr/>
          <p:nvPr/>
        </p:nvGrpSpPr>
        <p:grpSpPr>
          <a:xfrm>
            <a:off x="1935279" y="714800"/>
            <a:ext cx="1677601" cy="1248976"/>
            <a:chOff x="1297990" y="2417316"/>
            <a:chExt cx="1677601" cy="1248976"/>
          </a:xfrm>
        </p:grpSpPr>
        <p:sp>
          <p:nvSpPr>
            <p:cNvPr id="30" name="Strelica: prema dolje 29">
              <a:extLst>
                <a:ext uri="{FF2B5EF4-FFF2-40B4-BE49-F238E27FC236}">
                  <a16:creationId xmlns:a16="http://schemas.microsoft.com/office/drawing/2014/main" id="{0CAE57DD-DD6D-4ABA-8201-C7BCF1A16C43}"/>
                </a:ext>
              </a:extLst>
            </p:cNvPr>
            <p:cNvSpPr/>
            <p:nvPr/>
          </p:nvSpPr>
          <p:spPr>
            <a:xfrm rot="17608789">
              <a:off x="2440990" y="2563797"/>
              <a:ext cx="195308" cy="816745"/>
            </a:xfrm>
            <a:prstGeom prst="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000"/>
            </a:p>
          </p:txBody>
        </p:sp>
        <p:sp>
          <p:nvSpPr>
            <p:cNvPr id="31" name="Strelica: prema dolje 30">
              <a:extLst>
                <a:ext uri="{FF2B5EF4-FFF2-40B4-BE49-F238E27FC236}">
                  <a16:creationId xmlns:a16="http://schemas.microsoft.com/office/drawing/2014/main" id="{49F7889C-1135-4612-ABF1-9E734763EEF2}"/>
                </a:ext>
              </a:extLst>
            </p:cNvPr>
            <p:cNvSpPr/>
            <p:nvPr/>
          </p:nvSpPr>
          <p:spPr>
            <a:xfrm rot="1507376">
              <a:off x="1297990" y="2849547"/>
              <a:ext cx="195308" cy="816745"/>
            </a:xfrm>
            <a:prstGeom prst="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000"/>
            </a:p>
          </p:txBody>
        </p:sp>
        <p:sp>
          <p:nvSpPr>
            <p:cNvPr id="32" name="Strelica: prema dolje 31">
              <a:extLst>
                <a:ext uri="{FF2B5EF4-FFF2-40B4-BE49-F238E27FC236}">
                  <a16:creationId xmlns:a16="http://schemas.microsoft.com/office/drawing/2014/main" id="{B7DBDA64-587B-4AE9-A924-0E947B0005C7}"/>
                </a:ext>
              </a:extLst>
            </p:cNvPr>
            <p:cNvSpPr/>
            <p:nvPr/>
          </p:nvSpPr>
          <p:spPr>
            <a:xfrm rot="16200000">
              <a:off x="2469565" y="2106597"/>
              <a:ext cx="195308" cy="816745"/>
            </a:xfrm>
            <a:prstGeom prst="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000"/>
            </a:p>
          </p:txBody>
        </p:sp>
        <p:sp>
          <p:nvSpPr>
            <p:cNvPr id="33" name="Strelica: prema dolje 32">
              <a:extLst>
                <a:ext uri="{FF2B5EF4-FFF2-40B4-BE49-F238E27FC236}">
                  <a16:creationId xmlns:a16="http://schemas.microsoft.com/office/drawing/2014/main" id="{E8997DE5-362A-4A3C-9278-0BEECBF90386}"/>
                </a:ext>
              </a:extLst>
            </p:cNvPr>
            <p:cNvSpPr/>
            <p:nvPr/>
          </p:nvSpPr>
          <p:spPr>
            <a:xfrm rot="19643356">
              <a:off x="1993315" y="2849547"/>
              <a:ext cx="195308" cy="816745"/>
            </a:xfrm>
            <a:prstGeom prst="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000"/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6D4414C6-64DC-4CC2-91E2-5733B2CEE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2" y="2863783"/>
            <a:ext cx="2101248" cy="1575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EE9F8648-E508-4A0A-98F1-7E2838E20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27" y="2782672"/>
            <a:ext cx="1940195" cy="1292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id="{AD14B939-3A79-4788-BD70-7F416C02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" b="21265"/>
          <a:stretch/>
        </p:blipFill>
        <p:spPr>
          <a:xfrm>
            <a:off x="4842675" y="1951646"/>
            <a:ext cx="1775118" cy="2004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189561AE-EC8D-4636-9FA6-0B6804EC0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11" y="298505"/>
            <a:ext cx="1450427" cy="21756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" name="Slika 40">
            <a:extLst>
              <a:ext uri="{FF2B5EF4-FFF2-40B4-BE49-F238E27FC236}">
                <a16:creationId xmlns:a16="http://schemas.microsoft.com/office/drawing/2014/main" id="{B070C3E8-B665-4E6E-B5F7-D617ACEEA5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2" y="4630124"/>
            <a:ext cx="2182875" cy="1455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id="{FB64EC46-9D00-4A75-A517-39D2732948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" r="4520" b="-3664"/>
          <a:stretch/>
        </p:blipFill>
        <p:spPr>
          <a:xfrm>
            <a:off x="9686583" y="3209926"/>
            <a:ext cx="2101249" cy="1229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7D93AC9C-F33F-47B4-8EF8-8D8030C0BD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47" y="2555593"/>
            <a:ext cx="1775118" cy="14200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" name="Slika 46">
            <a:extLst>
              <a:ext uri="{FF2B5EF4-FFF2-40B4-BE49-F238E27FC236}">
                <a16:creationId xmlns:a16="http://schemas.microsoft.com/office/drawing/2014/main" id="{FAE749E9-2A30-4EAD-8A13-7604C3FA75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24" y="1673519"/>
            <a:ext cx="1674684" cy="1251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9" name="Slika 48">
            <a:extLst>
              <a:ext uri="{FF2B5EF4-FFF2-40B4-BE49-F238E27FC236}">
                <a16:creationId xmlns:a16="http://schemas.microsoft.com/office/drawing/2014/main" id="{04CC899B-8E62-4939-A21E-17097823E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02" y="534909"/>
            <a:ext cx="1744655" cy="13084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" name="Slika 50">
            <a:extLst>
              <a:ext uri="{FF2B5EF4-FFF2-40B4-BE49-F238E27FC236}">
                <a16:creationId xmlns:a16="http://schemas.microsoft.com/office/drawing/2014/main" id="{5B94F557-122D-4140-9158-4E323C5A6E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14" y="4056190"/>
            <a:ext cx="1722879" cy="1147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" name="Slika 52">
            <a:extLst>
              <a:ext uri="{FF2B5EF4-FFF2-40B4-BE49-F238E27FC236}">
                <a16:creationId xmlns:a16="http://schemas.microsoft.com/office/drawing/2014/main" id="{305B656F-55EB-40C3-BF01-66E9E6BCEC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93" y="3240989"/>
            <a:ext cx="1075438" cy="1613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Slika 54">
            <a:extLst>
              <a:ext uri="{FF2B5EF4-FFF2-40B4-BE49-F238E27FC236}">
                <a16:creationId xmlns:a16="http://schemas.microsoft.com/office/drawing/2014/main" id="{8294C803-0406-4B4D-8838-15937B5D4F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25" y="4443755"/>
            <a:ext cx="1862996" cy="1397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5346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F85925E-8475-446B-932D-9DF92551A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10550" y="4447128"/>
            <a:ext cx="2402730" cy="1632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AEE0BA6-0014-41EB-9728-0776268B8BE7}"/>
              </a:ext>
            </a:extLst>
          </p:cNvPr>
          <p:cNvSpPr txBox="1"/>
          <p:nvPr/>
        </p:nvSpPr>
        <p:spPr>
          <a:xfrm>
            <a:off x="3082216" y="6171300"/>
            <a:ext cx="1944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papučica</a:t>
            </a:r>
            <a:r>
              <a:rPr lang="hr-HR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hr-HR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heterotrofni</a:t>
            </a:r>
            <a:r>
              <a:rPr lang="hr-HR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</a:t>
            </a:r>
            <a:endParaRPr lang="hr-HR" sz="1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C2E4165-BFD7-44A3-984E-DA3B79B6795D}"/>
              </a:ext>
            </a:extLst>
          </p:cNvPr>
          <p:cNvSpPr txBox="1"/>
          <p:nvPr/>
        </p:nvSpPr>
        <p:spPr>
          <a:xfrm>
            <a:off x="8447601" y="6135869"/>
            <a:ext cx="2247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srdoboljna</a:t>
            </a:r>
            <a:r>
              <a:rPr lang="hr-HR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ameba </a:t>
            </a:r>
            <a:r>
              <a:rPr lang="hr-HR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nametnički </a:t>
            </a:r>
            <a:r>
              <a:rPr lang="hr-HR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</a:t>
            </a:r>
            <a:endParaRPr lang="hr-HR" sz="1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28DB293-45CE-4720-85A9-FA2C0F176031}"/>
              </a:ext>
            </a:extLst>
          </p:cNvPr>
          <p:cNvSpPr txBox="1"/>
          <p:nvPr/>
        </p:nvSpPr>
        <p:spPr>
          <a:xfrm>
            <a:off x="5848060" y="6145129"/>
            <a:ext cx="19674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jadranski </a:t>
            </a:r>
            <a:r>
              <a:rPr lang="hr-HR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bračić</a:t>
            </a:r>
            <a:r>
              <a:rPr lang="hr-HR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hr-HR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autotrofni</a:t>
            </a:r>
            <a:r>
              <a:rPr lang="hr-HR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</a:t>
            </a:r>
            <a:endParaRPr lang="hr-HR" sz="1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4AA2A68-A906-4D56-ADE4-8CFF2B63F7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0251" r="6182" b="7833"/>
          <a:stretch/>
        </p:blipFill>
        <p:spPr>
          <a:xfrm>
            <a:off x="5509718" y="4519882"/>
            <a:ext cx="2305764" cy="1559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2314390-8070-4368-9F3F-389BAA70D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08886" y="4548854"/>
            <a:ext cx="2305764" cy="1531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F2AD77B9-56F6-439E-B830-7F3DFB04BA99}"/>
              </a:ext>
            </a:extLst>
          </p:cNvPr>
          <p:cNvSpPr txBox="1">
            <a:spLocks/>
          </p:cNvSpPr>
          <p:nvPr/>
        </p:nvSpPr>
        <p:spPr bwMode="gray">
          <a:xfrm>
            <a:off x="190899" y="367383"/>
            <a:ext cx="2314176" cy="59483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a) PROTISTI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9E7D3303-3862-4A24-9D16-271F84DDE243}"/>
              </a:ext>
            </a:extLst>
          </p:cNvPr>
          <p:cNvSpPr txBox="1">
            <a:spLocks/>
          </p:cNvSpPr>
          <p:nvPr/>
        </p:nvSpPr>
        <p:spPr bwMode="gray">
          <a:xfrm>
            <a:off x="1697334" y="2999278"/>
            <a:ext cx="5732165" cy="103489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uglavnom jednostanični organizmi, neki kolonijalni, manji broj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mnogostaničnih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većinom vodeni organizmi ili nametnici</a:t>
            </a:r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id="{6C2CBBD0-DF69-4E5F-B17B-D7A83282C0A3}"/>
              </a:ext>
            </a:extLst>
          </p:cNvPr>
          <p:cNvSpPr/>
          <p:nvPr/>
        </p:nvSpPr>
        <p:spPr>
          <a:xfrm rot="16200000">
            <a:off x="2812749" y="1667580"/>
            <a:ext cx="236722" cy="50996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406E834F-CB48-45C8-9355-5940DCC6C19A}"/>
              </a:ext>
            </a:extLst>
          </p:cNvPr>
          <p:cNvSpPr txBox="1">
            <a:spLocks/>
          </p:cNvSpPr>
          <p:nvPr/>
        </p:nvSpPr>
        <p:spPr bwMode="gray">
          <a:xfrm>
            <a:off x="3357145" y="377981"/>
            <a:ext cx="7558505" cy="10456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HETEROTROFNI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jednostanični organizmi vidljivi mikroskopom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    - hrane se drugim organizmima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    - na vlažnom tlu, u slatkoj i morskoj vodi</a:t>
            </a:r>
          </a:p>
        </p:txBody>
      </p:sp>
      <p:sp>
        <p:nvSpPr>
          <p:cNvPr id="14" name="Naslov 1">
            <a:extLst>
              <a:ext uri="{FF2B5EF4-FFF2-40B4-BE49-F238E27FC236}">
                <a16:creationId xmlns:a16="http://schemas.microsoft.com/office/drawing/2014/main" id="{108314DF-3B1D-4FAA-A16C-1005BB520934}"/>
              </a:ext>
            </a:extLst>
          </p:cNvPr>
          <p:cNvSpPr txBox="1">
            <a:spLocks/>
          </p:cNvSpPr>
          <p:nvPr/>
        </p:nvSpPr>
        <p:spPr bwMode="gray">
          <a:xfrm>
            <a:off x="3378894" y="1611079"/>
            <a:ext cx="7536756" cy="10456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AUTOTROFNI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jednostanični organizmi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 - procesom fotosinteze sami sebi stvaraju hranu 				 - zeleni i svjetleći bičaši te alge</a:t>
            </a:r>
          </a:p>
        </p:txBody>
      </p:sp>
      <p:sp>
        <p:nvSpPr>
          <p:cNvPr id="15" name="Strelica: prema dolje 14">
            <a:extLst>
              <a:ext uri="{FF2B5EF4-FFF2-40B4-BE49-F238E27FC236}">
                <a16:creationId xmlns:a16="http://schemas.microsoft.com/office/drawing/2014/main" id="{8D0D1131-5825-4C1F-8250-214092AFD36C}"/>
              </a:ext>
            </a:extLst>
          </p:cNvPr>
          <p:cNvSpPr/>
          <p:nvPr/>
        </p:nvSpPr>
        <p:spPr>
          <a:xfrm rot="16200000">
            <a:off x="2812749" y="431044"/>
            <a:ext cx="236722" cy="50996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851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">
            <a:extLst>
              <a:ext uri="{FF2B5EF4-FFF2-40B4-BE49-F238E27FC236}">
                <a16:creationId xmlns:a16="http://schemas.microsoft.com/office/drawing/2014/main" id="{30244467-9626-45C7-BFC9-9475E614E2AF}"/>
              </a:ext>
            </a:extLst>
          </p:cNvPr>
          <p:cNvSpPr txBox="1">
            <a:spLocks/>
          </p:cNvSpPr>
          <p:nvPr/>
        </p:nvSpPr>
        <p:spPr bwMode="gray">
          <a:xfrm>
            <a:off x="498391" y="1483868"/>
            <a:ext cx="4857462" cy="93706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Količina kisika kojeg stvaraju alge veća je od količine kisika kojeg stvaraju biljke</a:t>
            </a:r>
          </a:p>
        </p:txBody>
      </p:sp>
      <p:sp>
        <p:nvSpPr>
          <p:cNvPr id="18" name="Naslov 1">
            <a:extLst>
              <a:ext uri="{FF2B5EF4-FFF2-40B4-BE49-F238E27FC236}">
                <a16:creationId xmlns:a16="http://schemas.microsoft.com/office/drawing/2014/main" id="{17677922-4C29-4991-8EEB-3B11460CCEB3}"/>
              </a:ext>
            </a:extLst>
          </p:cNvPr>
          <p:cNvSpPr txBox="1">
            <a:spLocks/>
          </p:cNvSpPr>
          <p:nvPr/>
        </p:nvSpPr>
        <p:spPr bwMode="gray">
          <a:xfrm>
            <a:off x="1138458" y="2552421"/>
            <a:ext cx="4071717" cy="79993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Postoje jednostanične, kolonijalne i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mnogostanične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alge.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47D6A59-F809-4374-B723-805780CB188D}"/>
              </a:ext>
            </a:extLst>
          </p:cNvPr>
          <p:cNvSpPr txBox="1"/>
          <p:nvPr/>
        </p:nvSpPr>
        <p:spPr>
          <a:xfrm>
            <a:off x="6056499" y="239870"/>
            <a:ext cx="2562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b="1" i="1" dirty="0">
                <a:solidFill>
                  <a:schemeClr val="accent3">
                    <a:lumMod val="50000"/>
                  </a:schemeClr>
                </a:solidFill>
              </a:rPr>
              <a:t>Razmisli o tome zašto veća prisutnost </a:t>
            </a:r>
            <a:r>
              <a:rPr lang="hr-HR" sz="1500" b="1" i="1" dirty="0" err="1">
                <a:solidFill>
                  <a:schemeClr val="accent3">
                    <a:lumMod val="50000"/>
                  </a:schemeClr>
                </a:solidFill>
              </a:rPr>
              <a:t>heterotrofnih</a:t>
            </a:r>
            <a:r>
              <a:rPr lang="hr-HR" sz="15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1500" b="1" i="1" dirty="0" err="1">
                <a:solidFill>
                  <a:schemeClr val="accent3">
                    <a:lumMod val="50000"/>
                  </a:schemeClr>
                </a:solidFill>
              </a:rPr>
              <a:t>protista</a:t>
            </a:r>
            <a:r>
              <a:rPr lang="hr-HR" sz="1500" b="1" i="1" dirty="0">
                <a:solidFill>
                  <a:schemeClr val="accent3">
                    <a:lumMod val="50000"/>
                  </a:schemeClr>
                </a:solidFill>
              </a:rPr>
              <a:t> u vodama pokazuje stupanj njezina onečišćenja.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A6AEB0A3-467A-4CC5-93B2-2B1C840385E7}"/>
              </a:ext>
            </a:extLst>
          </p:cNvPr>
          <p:cNvSpPr txBox="1"/>
          <p:nvPr/>
        </p:nvSpPr>
        <p:spPr>
          <a:xfrm>
            <a:off x="1460272" y="3920243"/>
            <a:ext cx="38955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b="1" i="1" dirty="0">
                <a:solidFill>
                  <a:schemeClr val="accent3">
                    <a:lumMod val="50000"/>
                  </a:schemeClr>
                </a:solidFill>
              </a:rPr>
              <a:t>Crvene se alge upotrebljavaju i kao povrće te su svakodnevno na jelovnicima Filipina, Japana i Kine. Jedan od važnijih produkata crvenih algi je i </a:t>
            </a:r>
            <a:r>
              <a:rPr lang="hr-HR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agar.</a:t>
            </a:r>
          </a:p>
          <a:p>
            <a:endParaRPr lang="hr-HR" sz="1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AGAR - se u laboratoriju upotrebljava kao hranjiva podloga za uzgajanje bakterija</a:t>
            </a:r>
            <a:endParaRPr lang="hr-HR" sz="15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5DEE8237-7238-4842-9F6F-0BFB784CA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0553" y="324510"/>
            <a:ext cx="1746022" cy="1159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0A1C63A-79D0-4634-B990-C75945AE9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09" y="314818"/>
            <a:ext cx="2114025" cy="1408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1DE790E3-B2CB-4F15-A8E4-0DBE200ED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5423" y="4551185"/>
            <a:ext cx="1920665" cy="1615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91B86223-0815-452E-B047-40263DD82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210175" y="5078057"/>
            <a:ext cx="2653859" cy="15400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1BF59468-2960-4E84-99CB-3480B8819C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934598" y="2760040"/>
            <a:ext cx="1803101" cy="1978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55053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6AA166E-ADBC-4186-8B80-F47F232CAA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 t="2037"/>
          <a:stretch/>
        </p:blipFill>
        <p:spPr>
          <a:xfrm>
            <a:off x="3298708" y="4841727"/>
            <a:ext cx="1748244" cy="1771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A3FAC20-C529-4EE5-8FF0-77DEF0E0EB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7370" r="5797"/>
          <a:stretch/>
        </p:blipFill>
        <p:spPr>
          <a:xfrm>
            <a:off x="1529253" y="3006807"/>
            <a:ext cx="2514108" cy="1587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1BAE8A4-38C2-4621-9DDB-F1962178DA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06" y="4914738"/>
            <a:ext cx="2167245" cy="1625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9263603A-0ED0-4F87-BB54-BB0EEC4EF71D}"/>
              </a:ext>
            </a:extLst>
          </p:cNvPr>
          <p:cNvSpPr txBox="1">
            <a:spLocks/>
          </p:cNvSpPr>
          <p:nvPr/>
        </p:nvSpPr>
        <p:spPr bwMode="gray">
          <a:xfrm>
            <a:off x="540000" y="270203"/>
            <a:ext cx="1841251" cy="51249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b) GLJIVE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04D21DBB-157B-4B55-802A-FBE56C7E6FE4}"/>
              </a:ext>
            </a:extLst>
          </p:cNvPr>
          <p:cNvSpPr txBox="1">
            <a:spLocks/>
          </p:cNvSpPr>
          <p:nvPr/>
        </p:nvSpPr>
        <p:spPr bwMode="gray">
          <a:xfrm>
            <a:off x="540000" y="1051492"/>
            <a:ext cx="7980420" cy="108690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tijelo građeno od 1 stanice ili više njih</a:t>
            </a:r>
          </a:p>
          <a:p>
            <a:pPr marL="342900" indent="-342900" algn="ctr">
              <a:buFontTx/>
              <a:buChar char="-"/>
            </a:pP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prema prehrani: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heterotrofni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parazitski i </a:t>
            </a: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saprotrofski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organizmi</a:t>
            </a:r>
          </a:p>
          <a:p>
            <a:pPr marL="342900" indent="-342900" algn="ctr">
              <a:buFontTx/>
              <a:buChar char="-"/>
            </a:pPr>
            <a:r>
              <a:rPr lang="hr-HR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saprotrofske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gljive: </a:t>
            </a:r>
            <a:r>
              <a:rPr lang="hr-HR" sz="18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jestive i otrovne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0399868-121C-4414-AD3E-924850F1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06798" y="1189363"/>
            <a:ext cx="593928" cy="576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B9EBF62E-5F3D-47C0-8E72-7DAEE5B59D0E}"/>
              </a:ext>
            </a:extLst>
          </p:cNvPr>
          <p:cNvSpPr txBox="1"/>
          <p:nvPr/>
        </p:nvSpPr>
        <p:spPr>
          <a:xfrm>
            <a:off x="9543103" y="1820269"/>
            <a:ext cx="264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je uloga kvasca u proizvodnji kruha i vina?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F663A99-CF12-4C24-966B-C33D50A7D2CB}"/>
              </a:ext>
            </a:extLst>
          </p:cNvPr>
          <p:cNvSpPr txBox="1"/>
          <p:nvPr/>
        </p:nvSpPr>
        <p:spPr>
          <a:xfrm>
            <a:off x="9289195" y="5219675"/>
            <a:ext cx="2640095" cy="1077218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Oprezno s gljivama! </a:t>
            </a:r>
          </a:p>
          <a:p>
            <a:pPr algn="ctr"/>
            <a:r>
              <a:rPr lang="hr-H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Beri gljive samo ako si njihov dobar poznavatelj!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A485B5DE-F893-4F37-84D4-FAB84BD006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707" y="2960664"/>
            <a:ext cx="2243091" cy="1682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E3030404-F3B6-4E9A-A4F2-4A51633E85CB}"/>
              </a:ext>
            </a:extLst>
          </p:cNvPr>
          <p:cNvSpPr txBox="1"/>
          <p:nvPr/>
        </p:nvSpPr>
        <p:spPr>
          <a:xfrm>
            <a:off x="8520420" y="4271366"/>
            <a:ext cx="9765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kandida</a:t>
            </a:r>
            <a:endParaRPr lang="hr-HR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32E6151-430C-48CC-81DF-55D120E5884D}"/>
              </a:ext>
            </a:extLst>
          </p:cNvPr>
          <p:cNvSpPr txBox="1"/>
          <p:nvPr/>
        </p:nvSpPr>
        <p:spPr>
          <a:xfrm>
            <a:off x="2597197" y="4237321"/>
            <a:ext cx="738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guba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3C620D74-E51A-4583-AC6C-3F4C076428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2970" r="28142"/>
          <a:stretch/>
        </p:blipFill>
        <p:spPr>
          <a:xfrm>
            <a:off x="4986354" y="3040852"/>
            <a:ext cx="2460199" cy="1553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AE581664-4258-482D-B43A-4A8340194354}"/>
              </a:ext>
            </a:extLst>
          </p:cNvPr>
          <p:cNvSpPr txBox="1"/>
          <p:nvPr/>
        </p:nvSpPr>
        <p:spPr>
          <a:xfrm>
            <a:off x="5429427" y="3030164"/>
            <a:ext cx="11999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pepelnica</a:t>
            </a: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19166FD5-D0C5-473E-BB40-14638BBBB364}"/>
              </a:ext>
            </a:extLst>
          </p:cNvPr>
          <p:cNvSpPr txBox="1">
            <a:spLocks/>
          </p:cNvSpPr>
          <p:nvPr/>
        </p:nvSpPr>
        <p:spPr bwMode="gray">
          <a:xfrm>
            <a:off x="759076" y="2385590"/>
            <a:ext cx="2755650" cy="45286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PARAZITSKE GLJIVE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CA4E1398-BF95-4B9A-B2F5-46826B3B9A26}"/>
              </a:ext>
            </a:extLst>
          </p:cNvPr>
          <p:cNvSpPr txBox="1">
            <a:spLocks/>
          </p:cNvSpPr>
          <p:nvPr/>
        </p:nvSpPr>
        <p:spPr bwMode="gray">
          <a:xfrm>
            <a:off x="151428" y="4869332"/>
            <a:ext cx="2755650" cy="73898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SAPROTROFSKE GLJIVE</a:t>
            </a:r>
          </a:p>
        </p:txBody>
      </p:sp>
      <p:sp>
        <p:nvSpPr>
          <p:cNvPr id="22" name="Naslov 1">
            <a:extLst>
              <a:ext uri="{FF2B5EF4-FFF2-40B4-BE49-F238E27FC236}">
                <a16:creationId xmlns:a16="http://schemas.microsoft.com/office/drawing/2014/main" id="{0F08C7B2-B553-4ACB-A45F-98B7FC3A175C}"/>
              </a:ext>
            </a:extLst>
          </p:cNvPr>
          <p:cNvSpPr txBox="1">
            <a:spLocks/>
          </p:cNvSpPr>
          <p:nvPr/>
        </p:nvSpPr>
        <p:spPr bwMode="gray">
          <a:xfrm>
            <a:off x="2381251" y="6134937"/>
            <a:ext cx="1183416" cy="45286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JESTIVE</a:t>
            </a:r>
          </a:p>
        </p:txBody>
      </p:sp>
      <p:sp>
        <p:nvSpPr>
          <p:cNvPr id="23" name="Naslov 1">
            <a:extLst>
              <a:ext uri="{FF2B5EF4-FFF2-40B4-BE49-F238E27FC236}">
                <a16:creationId xmlns:a16="http://schemas.microsoft.com/office/drawing/2014/main" id="{8FE5301E-FAB2-4F74-8E25-940408661289}"/>
              </a:ext>
            </a:extLst>
          </p:cNvPr>
          <p:cNvSpPr txBox="1">
            <a:spLocks/>
          </p:cNvSpPr>
          <p:nvPr/>
        </p:nvSpPr>
        <p:spPr bwMode="gray">
          <a:xfrm>
            <a:off x="7631944" y="6103434"/>
            <a:ext cx="1312031" cy="45286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OTROVNE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62E4AF1C-5E1D-4FB4-9C01-D7EEAE571589}"/>
              </a:ext>
            </a:extLst>
          </p:cNvPr>
          <p:cNvSpPr txBox="1"/>
          <p:nvPr/>
        </p:nvSpPr>
        <p:spPr>
          <a:xfrm>
            <a:off x="5980879" y="5998340"/>
            <a:ext cx="1086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zelena pupavka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31CD5013-025C-426F-81BF-8786418E2172}"/>
              </a:ext>
            </a:extLst>
          </p:cNvPr>
          <p:cNvSpPr txBox="1"/>
          <p:nvPr/>
        </p:nvSpPr>
        <p:spPr>
          <a:xfrm>
            <a:off x="4043361" y="6306657"/>
            <a:ext cx="9669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smrčak</a:t>
            </a:r>
          </a:p>
        </p:txBody>
      </p:sp>
    </p:spTree>
    <p:extLst>
      <p:ext uri="{BB962C8B-B14F-4D97-AF65-F5344CB8AC3E}">
        <p14:creationId xmlns:p14="http://schemas.microsoft.com/office/powerpoint/2010/main" val="139338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 animBg="1"/>
      <p:bldP spid="15" grpId="0"/>
      <p:bldP spid="16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penicillium3">
            <a:extLst>
              <a:ext uri="{FF2B5EF4-FFF2-40B4-BE49-F238E27FC236}">
                <a16:creationId xmlns:a16="http://schemas.microsoft.com/office/drawing/2014/main" id="{DB04589B-06AE-47B7-A6AC-42C55669E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4257" r="2100" b="10178"/>
          <a:stretch/>
        </p:blipFill>
        <p:spPr bwMode="auto">
          <a:xfrm>
            <a:off x="540000" y="2899834"/>
            <a:ext cx="2343151" cy="1564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DC4FF8D-9713-4969-A7CE-469A8075D4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3" y="3151390"/>
            <a:ext cx="2611864" cy="1727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D5DC2E2-A9D0-4CE8-86B1-D17193F24D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24" y="370543"/>
            <a:ext cx="1902201" cy="2503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CB7BE376-DAC4-41A1-8791-FD5B3FFCC66D}"/>
              </a:ext>
            </a:extLst>
          </p:cNvPr>
          <p:cNvSpPr txBox="1">
            <a:spLocks/>
          </p:cNvSpPr>
          <p:nvPr/>
        </p:nvSpPr>
        <p:spPr bwMode="gray">
          <a:xfrm>
            <a:off x="540000" y="370632"/>
            <a:ext cx="1746000" cy="44851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* </a:t>
            </a: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LIŠAJEVI</a:t>
            </a:r>
            <a:endParaRPr lang="hr-H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784E2D99-FE3E-475F-BD94-BBCDC1B79AB1}"/>
              </a:ext>
            </a:extLst>
          </p:cNvPr>
          <p:cNvSpPr txBox="1">
            <a:spLocks/>
          </p:cNvSpPr>
          <p:nvPr/>
        </p:nvSpPr>
        <p:spPr bwMode="gray">
          <a:xfrm>
            <a:off x="540000" y="1009561"/>
            <a:ext cx="6699001" cy="15647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ctr">
              <a:buFontTx/>
              <a:buChar char="-"/>
            </a:pPr>
            <a:r>
              <a:rPr lang="hr-HR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zajednica organizama koja se sastoji od gljiva i zelenih algi ili </a:t>
            </a:r>
            <a:r>
              <a:rPr lang="hr-HR" sz="17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cijanobakterija</a:t>
            </a:r>
            <a:endParaRPr lang="hr-HR" sz="17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hr-HR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gljive štite alge i svojim </a:t>
            </a:r>
            <a:r>
              <a:rPr lang="hr-HR" sz="17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hifama</a:t>
            </a:r>
            <a:r>
              <a:rPr lang="hr-HR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crpe vodu i mineralne tvari iz podloge na kojoj žive, a alge fotosintezom proizvode hranu koju upotrebljavaju i gljive za svoj život.</a:t>
            </a: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02A816C0-7686-48E9-BE2C-D5784F87BAB6}"/>
              </a:ext>
            </a:extLst>
          </p:cNvPr>
          <p:cNvSpPr txBox="1">
            <a:spLocks/>
          </p:cNvSpPr>
          <p:nvPr/>
        </p:nvSpPr>
        <p:spPr bwMode="gray">
          <a:xfrm>
            <a:off x="3710944" y="5155562"/>
            <a:ext cx="8305799" cy="15647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ctr">
              <a:buFontTx/>
              <a:buChar char="-"/>
            </a:pP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rastu na prostorima otežanih životnih uvjeta:</a:t>
            </a:r>
          </a:p>
          <a:p>
            <a:pPr algn="ctr"/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polarni krajevi, pustinje, gole stijene, kore drveća i dr.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r-H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PIONIRI VEGETACIJE </a:t>
            </a: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razgrađuju stijene i stvaraju plodno tlo za razvoj biljaka</a:t>
            </a:r>
          </a:p>
          <a:p>
            <a:pPr algn="ctr"/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Dobri su </a:t>
            </a:r>
            <a:r>
              <a:rPr lang="hr-H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BIOLOŠKI POKAZATELJI (BIOINDIKATORI) </a:t>
            </a:r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stupnja onečišćenosti zraka jer većina živi na mjestima s čistim zrakom.</a:t>
            </a:r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id="{D48674E6-1305-4062-BB19-B149B4670615}"/>
              </a:ext>
            </a:extLst>
          </p:cNvPr>
          <p:cNvSpPr/>
          <p:nvPr/>
        </p:nvSpPr>
        <p:spPr>
          <a:xfrm>
            <a:off x="2971800" y="3533775"/>
            <a:ext cx="594038" cy="31512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B7131133-0946-48D8-BB90-4B0EB8A80E5A}"/>
              </a:ext>
            </a:extLst>
          </p:cNvPr>
          <p:cNvSpPr txBox="1">
            <a:spLocks/>
          </p:cNvSpPr>
          <p:nvPr/>
        </p:nvSpPr>
        <p:spPr bwMode="gray">
          <a:xfrm>
            <a:off x="3654487" y="2899834"/>
            <a:ext cx="3167292" cy="156479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KISTAC - zelena plijesan od koje se dobiva antibiotik penicilin.</a:t>
            </a:r>
          </a:p>
          <a:p>
            <a:pPr algn="ctr"/>
            <a:r>
              <a:rPr lang="hr-HR" sz="18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Fleming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slučajno otkrio da ubija bakterije. 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A4B869F7-4AD6-4C77-9909-BC4622F5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65261" y="4708712"/>
            <a:ext cx="1416651" cy="2011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1F4C496A-FBC0-4959-BA4F-973C09E08221}"/>
              </a:ext>
            </a:extLst>
          </p:cNvPr>
          <p:cNvSpPr txBox="1"/>
          <p:nvPr/>
        </p:nvSpPr>
        <p:spPr>
          <a:xfrm>
            <a:off x="9785806" y="1708501"/>
            <a:ext cx="143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žuta </a:t>
            </a:r>
          </a:p>
          <a:p>
            <a:pPr algn="ctr"/>
            <a:r>
              <a:rPr lang="hr-HR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zdjeličarka</a:t>
            </a:r>
            <a:endParaRPr lang="hr-HR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FD5E70DD-E9FE-488E-AA5B-2AFC92C5A139}"/>
              </a:ext>
            </a:extLst>
          </p:cNvPr>
          <p:cNvSpPr txBox="1"/>
          <p:nvPr/>
        </p:nvSpPr>
        <p:spPr>
          <a:xfrm>
            <a:off x="10502081" y="3151390"/>
            <a:ext cx="114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islandski</a:t>
            </a:r>
          </a:p>
          <a:p>
            <a:pPr algn="ctr"/>
            <a:r>
              <a:rPr lang="hr-HR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lišaj</a:t>
            </a:r>
          </a:p>
        </p:txBody>
      </p:sp>
    </p:spTree>
    <p:extLst>
      <p:ext uri="{BB962C8B-B14F-4D97-AF65-F5344CB8AC3E}">
        <p14:creationId xmlns:p14="http://schemas.microsoft.com/office/powerpoint/2010/main" val="3392552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Isječ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673</TotalTime>
  <Words>809</Words>
  <Application>Microsoft Office PowerPoint</Application>
  <PresentationFormat>Široki zaslon</PresentationFormat>
  <Paragraphs>187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Freestyle Script</vt:lpstr>
      <vt:lpstr>Wingdings</vt:lpstr>
      <vt:lpstr>Wingdings 3</vt:lpstr>
      <vt:lpstr>Isječak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156</cp:revision>
  <dcterms:created xsi:type="dcterms:W3CDTF">2020-06-28T16:21:35Z</dcterms:created>
  <dcterms:modified xsi:type="dcterms:W3CDTF">2020-08-19T19:10:23Z</dcterms:modified>
</cp:coreProperties>
</file>